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28" r:id="rId1"/>
  </p:sldMasterIdLst>
  <p:notesMasterIdLst>
    <p:notesMasterId r:id="rId30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77" r:id="rId12"/>
    <p:sldId id="267" r:id="rId13"/>
    <p:sldId id="284" r:id="rId14"/>
    <p:sldId id="285" r:id="rId15"/>
    <p:sldId id="287" r:id="rId16"/>
    <p:sldId id="290" r:id="rId17"/>
    <p:sldId id="286" r:id="rId18"/>
    <p:sldId id="292" r:id="rId19"/>
    <p:sldId id="289" r:id="rId20"/>
    <p:sldId id="268" r:id="rId21"/>
    <p:sldId id="273" r:id="rId22"/>
    <p:sldId id="269" r:id="rId23"/>
    <p:sldId id="275" r:id="rId24"/>
    <p:sldId id="291" r:id="rId25"/>
    <p:sldId id="270" r:id="rId26"/>
    <p:sldId id="271" r:id="rId27"/>
    <p:sldId id="281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5B0F779E-8AAA-4838-AB65-89441681F982}">
          <p14:sldIdLst>
            <p14:sldId id="256"/>
            <p14:sldId id="260"/>
            <p14:sldId id="257"/>
            <p14:sldId id="259"/>
            <p14:sldId id="258"/>
            <p14:sldId id="261"/>
            <p14:sldId id="262"/>
            <p14:sldId id="263"/>
            <p14:sldId id="264"/>
            <p14:sldId id="265"/>
            <p14:sldId id="277"/>
            <p14:sldId id="267"/>
            <p14:sldId id="284"/>
            <p14:sldId id="285"/>
            <p14:sldId id="287"/>
            <p14:sldId id="290"/>
            <p14:sldId id="286"/>
            <p14:sldId id="292"/>
            <p14:sldId id="289"/>
            <p14:sldId id="268"/>
            <p14:sldId id="273"/>
            <p14:sldId id="269"/>
            <p14:sldId id="275"/>
            <p14:sldId id="291"/>
            <p14:sldId id="270"/>
            <p14:sldId id="271"/>
            <p14:sldId id="28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45FB5-4FC5-4849-BBF3-E5175BA4FC0F}" v="1" dt="2019-10-24T12:20:38.255"/>
    <p1510:client id="{3E77E49C-CAF6-CFF3-2DC3-EED702246EE7}" v="111" dt="2019-10-24T20:34:44.364"/>
    <p1510:client id="{412281FC-90E9-FD18-0965-D684EE5BD88A}" v="207" dt="2019-11-19T16:32:29.279"/>
    <p1510:client id="{41EB4111-5925-4750-92FE-3EB5A8285595}" v="87" dt="2019-10-23T16:17:32.249"/>
    <p1510:client id="{4CD97A8A-041C-830F-9400-2CF1B5FFA885}" v="7" dt="2019-10-24T21:13:07.528"/>
    <p1510:client id="{530A939A-B274-A2D4-A76A-BEA73ED181A2}" v="333" dt="2019-11-18T08:09:42.154"/>
    <p1510:client id="{6519F8AE-B1E2-FDC8-2FC1-E96FFE9BB6E4}" v="65" dt="2019-10-24T21:03:54.203"/>
    <p1510:client id="{979B1C4C-D957-290A-C609-BA10E4029768}" v="258" dt="2019-10-24T20:12:00.362"/>
    <p1510:client id="{A2AC6C8E-5164-4B66-EB51-1038B00662C5}" v="2230" dt="2019-10-23T17:36:05.687"/>
    <p1510:client id="{A89338D2-BB13-86E8-7F46-BBBD2883AFD1}" v="815" dt="2019-11-18T08:59:16.936"/>
    <p1510:client id="{A99B2317-4291-E50E-20CD-461EC6F6F777}" v="13" dt="2019-11-21T13:06:50.860"/>
    <p1510:client id="{BFDDE2E2-5EA3-324D-7CF6-7BAF5BC8153C}" v="4" dt="2019-10-24T20:51:49.136"/>
    <p1510:client id="{E9558CD7-F8FE-5456-F096-DE46D4D88D24}" v="1282" dt="2019-10-24T14:42:03.684"/>
    <p1510:client id="{F06D74EA-2B76-1FCD-7843-403E6D2B7105}" v="14" dt="2019-10-24T20:58:20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4660"/>
  </p:normalViewPr>
  <p:slideViewPr>
    <p:cSldViewPr snapToGrid="0">
      <p:cViewPr>
        <p:scale>
          <a:sx n="75" d="100"/>
          <a:sy n="75" d="100"/>
        </p:scale>
        <p:origin x="109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41678-C6BA-4B5E-A6ED-4D9215C208CE}" type="doc">
      <dgm:prSet loTypeId="urn:microsoft.com/office/officeart/2005/8/layout/gear1" loCatId="relationship" qsTypeId="urn:microsoft.com/office/officeart/2005/8/quickstyle/3d9" qsCatId="3D" csTypeId="urn:microsoft.com/office/officeart/2005/8/colors/accent1_2" csCatId="accent1" phldr="1"/>
      <dgm:spPr/>
    </dgm:pt>
    <dgm:pt modelId="{2130A922-EE48-4BFA-BA21-BB599BB9D89A}">
      <dgm:prSet phldrT="[Text]"/>
      <dgm:spPr/>
      <dgm:t>
        <a:bodyPr/>
        <a:lstStyle/>
        <a:p>
          <a:r>
            <a:rPr lang="tr-TR" dirty="0"/>
            <a:t>Code</a:t>
          </a:r>
        </a:p>
      </dgm:t>
    </dgm:pt>
    <dgm:pt modelId="{531122B4-055E-4A7D-82C2-79D32E53A3BB}" type="parTrans" cxnId="{9E293439-D083-40C3-9C27-36627407E043}">
      <dgm:prSet/>
      <dgm:spPr/>
      <dgm:t>
        <a:bodyPr/>
        <a:lstStyle/>
        <a:p>
          <a:endParaRPr lang="tr-TR"/>
        </a:p>
      </dgm:t>
    </dgm:pt>
    <dgm:pt modelId="{94B6377B-66B9-4B84-88C3-8B69CB09B2A8}" type="sibTrans" cxnId="{9E293439-D083-40C3-9C27-36627407E0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tr-TR"/>
        </a:p>
      </dgm:t>
    </dgm:pt>
    <dgm:pt modelId="{3D819A1A-4645-46E2-85AA-049E4272776F}">
      <dgm:prSet phldrT="[Text]"/>
      <dgm:spPr/>
      <dgm:t>
        <a:bodyPr/>
        <a:lstStyle/>
        <a:p>
          <a:r>
            <a:rPr lang="tr-TR" dirty="0"/>
            <a:t> Sleep</a:t>
          </a:r>
        </a:p>
      </dgm:t>
    </dgm:pt>
    <dgm:pt modelId="{93DBB0ED-A30A-4E39-A3E5-23257FBE16EB}" type="parTrans" cxnId="{74503182-80AE-4A3B-BD1F-17C899C239FE}">
      <dgm:prSet/>
      <dgm:spPr/>
      <dgm:t>
        <a:bodyPr/>
        <a:lstStyle/>
        <a:p>
          <a:endParaRPr lang="tr-TR"/>
        </a:p>
      </dgm:t>
    </dgm:pt>
    <dgm:pt modelId="{90E074C9-5D2F-4707-A330-63B43BAE70F4}" type="sibTrans" cxnId="{74503182-80AE-4A3B-BD1F-17C899C239F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tr-TR"/>
        </a:p>
      </dgm:t>
    </dgm:pt>
    <dgm:pt modelId="{5212DD4B-6386-4B85-A33D-333B93F6D47D}">
      <dgm:prSet phldrT="[Text]"/>
      <dgm:spPr/>
      <dgm:t>
        <a:bodyPr/>
        <a:lstStyle/>
        <a:p>
          <a:r>
            <a:rPr lang="tr-TR" dirty="0"/>
            <a:t> Eat</a:t>
          </a:r>
        </a:p>
      </dgm:t>
    </dgm:pt>
    <dgm:pt modelId="{95A81F04-4D41-4B36-B58D-258DFB6FD52F}" type="parTrans" cxnId="{AD09E4D4-4E6D-4BCD-9328-FE867EC692A6}">
      <dgm:prSet/>
      <dgm:spPr/>
      <dgm:t>
        <a:bodyPr/>
        <a:lstStyle/>
        <a:p>
          <a:endParaRPr lang="tr-TR"/>
        </a:p>
      </dgm:t>
    </dgm:pt>
    <dgm:pt modelId="{719155B8-4207-4B57-AF69-5704948652C4}" type="sibTrans" cxnId="{AD09E4D4-4E6D-4BCD-9328-FE867EC692A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tr-TR"/>
        </a:p>
      </dgm:t>
    </dgm:pt>
    <dgm:pt modelId="{BF245566-8175-4E87-800B-38C376642820}">
      <dgm:prSet phldrT="[Text]"/>
      <dgm:spPr/>
      <dgm:t>
        <a:bodyPr/>
        <a:lstStyle/>
        <a:p>
          <a:endParaRPr lang="tr-TR"/>
        </a:p>
      </dgm:t>
    </dgm:pt>
    <dgm:pt modelId="{08349C8C-7FC0-46C7-9043-FF38E11BED48}" type="parTrans" cxnId="{9F1ECCF0-F1C7-4553-B93F-DB9DA5FD18C7}">
      <dgm:prSet/>
      <dgm:spPr/>
      <dgm:t>
        <a:bodyPr/>
        <a:lstStyle/>
        <a:p>
          <a:endParaRPr lang="tr-TR"/>
        </a:p>
      </dgm:t>
    </dgm:pt>
    <dgm:pt modelId="{56C0885A-18E3-4848-8745-8625149DE832}" type="sibTrans" cxnId="{9F1ECCF0-F1C7-4553-B93F-DB9DA5FD18C7}">
      <dgm:prSet/>
      <dgm:spPr/>
      <dgm:t>
        <a:bodyPr/>
        <a:lstStyle/>
        <a:p>
          <a:endParaRPr lang="tr-TR"/>
        </a:p>
      </dgm:t>
    </dgm:pt>
    <dgm:pt modelId="{875DC606-E1AA-440A-B1E9-92D36ADB9968}" type="pres">
      <dgm:prSet presAssocID="{53D41678-C6BA-4B5E-A6ED-4D9215C208C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8C4AABF-4012-4373-AA54-9A74E4D57B11}" type="pres">
      <dgm:prSet presAssocID="{2130A922-EE48-4BFA-BA21-BB599BB9D89A}" presName="gear1" presStyleLbl="node1" presStyleIdx="0" presStyleCnt="3" custLinFactNeighborX="6261" custLinFactNeighborY="-783">
        <dgm:presLayoutVars>
          <dgm:chMax val="1"/>
          <dgm:bulletEnabled val="1"/>
        </dgm:presLayoutVars>
      </dgm:prSet>
      <dgm:spPr/>
    </dgm:pt>
    <dgm:pt modelId="{1531A9F3-E199-46C5-94A8-FF4FC8AA2D52}" type="pres">
      <dgm:prSet presAssocID="{2130A922-EE48-4BFA-BA21-BB599BB9D89A}" presName="gear1srcNode" presStyleLbl="node1" presStyleIdx="0" presStyleCnt="3"/>
      <dgm:spPr/>
    </dgm:pt>
    <dgm:pt modelId="{09BD73AD-A8E8-41A2-99DA-0D703DDED4E1}" type="pres">
      <dgm:prSet presAssocID="{2130A922-EE48-4BFA-BA21-BB599BB9D89A}" presName="gear1dstNode" presStyleLbl="node1" presStyleIdx="0" presStyleCnt="3"/>
      <dgm:spPr/>
    </dgm:pt>
    <dgm:pt modelId="{8F2DCF17-D697-4827-83E4-B502A0AC43B5}" type="pres">
      <dgm:prSet presAssocID="{3D819A1A-4645-46E2-85AA-049E4272776F}" presName="gear2" presStyleLbl="node1" presStyleIdx="1" presStyleCnt="3">
        <dgm:presLayoutVars>
          <dgm:chMax val="1"/>
          <dgm:bulletEnabled val="1"/>
        </dgm:presLayoutVars>
      </dgm:prSet>
      <dgm:spPr/>
    </dgm:pt>
    <dgm:pt modelId="{2CCBB10C-6C9D-472D-A19C-30F80AE3D984}" type="pres">
      <dgm:prSet presAssocID="{3D819A1A-4645-46E2-85AA-049E4272776F}" presName="gear2srcNode" presStyleLbl="node1" presStyleIdx="1" presStyleCnt="3"/>
      <dgm:spPr/>
    </dgm:pt>
    <dgm:pt modelId="{561E37EA-95F7-4FE7-A12C-A9574AE19259}" type="pres">
      <dgm:prSet presAssocID="{3D819A1A-4645-46E2-85AA-049E4272776F}" presName="gear2dstNode" presStyleLbl="node1" presStyleIdx="1" presStyleCnt="3"/>
      <dgm:spPr/>
    </dgm:pt>
    <dgm:pt modelId="{5D5B867C-FA95-4AAE-BF5C-BC315DF05B17}" type="pres">
      <dgm:prSet presAssocID="{5212DD4B-6386-4B85-A33D-333B93F6D47D}" presName="gear3" presStyleLbl="node1" presStyleIdx="2" presStyleCnt="3"/>
      <dgm:spPr/>
    </dgm:pt>
    <dgm:pt modelId="{2DB9D53E-E004-4AFF-A8DD-522EB783AB14}" type="pres">
      <dgm:prSet presAssocID="{5212DD4B-6386-4B85-A33D-333B93F6D47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DC2EF6A-83F0-4C77-8913-693A70A6F675}" type="pres">
      <dgm:prSet presAssocID="{5212DD4B-6386-4B85-A33D-333B93F6D47D}" presName="gear3srcNode" presStyleLbl="node1" presStyleIdx="2" presStyleCnt="3"/>
      <dgm:spPr/>
    </dgm:pt>
    <dgm:pt modelId="{F3A42D17-94BE-4775-9268-6DF2B6E84017}" type="pres">
      <dgm:prSet presAssocID="{5212DD4B-6386-4B85-A33D-333B93F6D47D}" presName="gear3dstNode" presStyleLbl="node1" presStyleIdx="2" presStyleCnt="3"/>
      <dgm:spPr/>
    </dgm:pt>
    <dgm:pt modelId="{7C510D54-87E2-471D-AC21-6CC8C7D29F44}" type="pres">
      <dgm:prSet presAssocID="{94B6377B-66B9-4B84-88C3-8B69CB09B2A8}" presName="connector1" presStyleLbl="sibTrans2D1" presStyleIdx="0" presStyleCnt="3"/>
      <dgm:spPr/>
    </dgm:pt>
    <dgm:pt modelId="{AF0C2E10-B740-455C-83A6-0D93293ED439}" type="pres">
      <dgm:prSet presAssocID="{90E074C9-5D2F-4707-A330-63B43BAE70F4}" presName="connector2" presStyleLbl="sibTrans2D1" presStyleIdx="1" presStyleCnt="3"/>
      <dgm:spPr/>
    </dgm:pt>
    <dgm:pt modelId="{47919495-26FD-4E8F-996A-6AE424548B0D}" type="pres">
      <dgm:prSet presAssocID="{719155B8-4207-4B57-AF69-5704948652C4}" presName="connector3" presStyleLbl="sibTrans2D1" presStyleIdx="2" presStyleCnt="3" custLinFactNeighborY="-1335"/>
      <dgm:spPr/>
    </dgm:pt>
  </dgm:ptLst>
  <dgm:cxnLst>
    <dgm:cxn modelId="{70B5CA19-C61D-441D-8D1D-3992C5039202}" type="presOf" srcId="{5212DD4B-6386-4B85-A33D-333B93F6D47D}" destId="{F3A42D17-94BE-4775-9268-6DF2B6E84017}" srcOrd="3" destOrd="0" presId="urn:microsoft.com/office/officeart/2005/8/layout/gear1"/>
    <dgm:cxn modelId="{6FB14220-8E27-49FB-9A3A-AB2B3E9C4C91}" type="presOf" srcId="{5212DD4B-6386-4B85-A33D-333B93F6D47D}" destId="{7DC2EF6A-83F0-4C77-8913-693A70A6F675}" srcOrd="2" destOrd="0" presId="urn:microsoft.com/office/officeart/2005/8/layout/gear1"/>
    <dgm:cxn modelId="{9E293439-D083-40C3-9C27-36627407E043}" srcId="{53D41678-C6BA-4B5E-A6ED-4D9215C208CE}" destId="{2130A922-EE48-4BFA-BA21-BB599BB9D89A}" srcOrd="0" destOrd="0" parTransId="{531122B4-055E-4A7D-82C2-79D32E53A3BB}" sibTransId="{94B6377B-66B9-4B84-88C3-8B69CB09B2A8}"/>
    <dgm:cxn modelId="{9462653E-C44C-4DA7-849D-174666CEB378}" type="presOf" srcId="{5212DD4B-6386-4B85-A33D-333B93F6D47D}" destId="{2DB9D53E-E004-4AFF-A8DD-522EB783AB14}" srcOrd="1" destOrd="0" presId="urn:microsoft.com/office/officeart/2005/8/layout/gear1"/>
    <dgm:cxn modelId="{E6E5DE4B-D17A-4C80-92CD-4C36CFDFDF32}" type="presOf" srcId="{5212DD4B-6386-4B85-A33D-333B93F6D47D}" destId="{5D5B867C-FA95-4AAE-BF5C-BC315DF05B17}" srcOrd="0" destOrd="0" presId="urn:microsoft.com/office/officeart/2005/8/layout/gear1"/>
    <dgm:cxn modelId="{167C2D51-7843-40D8-B3C7-02CC412627B6}" type="presOf" srcId="{94B6377B-66B9-4B84-88C3-8B69CB09B2A8}" destId="{7C510D54-87E2-471D-AC21-6CC8C7D29F44}" srcOrd="0" destOrd="0" presId="urn:microsoft.com/office/officeart/2005/8/layout/gear1"/>
    <dgm:cxn modelId="{900BEC53-C534-49B7-86B5-A2F0A6C845A3}" type="presOf" srcId="{3D819A1A-4645-46E2-85AA-049E4272776F}" destId="{8F2DCF17-D697-4827-83E4-B502A0AC43B5}" srcOrd="0" destOrd="0" presId="urn:microsoft.com/office/officeart/2005/8/layout/gear1"/>
    <dgm:cxn modelId="{74503182-80AE-4A3B-BD1F-17C899C239FE}" srcId="{53D41678-C6BA-4B5E-A6ED-4D9215C208CE}" destId="{3D819A1A-4645-46E2-85AA-049E4272776F}" srcOrd="1" destOrd="0" parTransId="{93DBB0ED-A30A-4E39-A3E5-23257FBE16EB}" sibTransId="{90E074C9-5D2F-4707-A330-63B43BAE70F4}"/>
    <dgm:cxn modelId="{44E94788-555D-4432-91E7-D85E33A0ACF8}" type="presOf" srcId="{3D819A1A-4645-46E2-85AA-049E4272776F}" destId="{561E37EA-95F7-4FE7-A12C-A9574AE19259}" srcOrd="2" destOrd="0" presId="urn:microsoft.com/office/officeart/2005/8/layout/gear1"/>
    <dgm:cxn modelId="{DD08FA9D-EE77-43B4-8DF6-A1D44104789A}" type="presOf" srcId="{2130A922-EE48-4BFA-BA21-BB599BB9D89A}" destId="{09BD73AD-A8E8-41A2-99DA-0D703DDED4E1}" srcOrd="2" destOrd="0" presId="urn:microsoft.com/office/officeart/2005/8/layout/gear1"/>
    <dgm:cxn modelId="{553E6FBB-8EB1-42FD-8C6A-FB117CBF0731}" type="presOf" srcId="{90E074C9-5D2F-4707-A330-63B43BAE70F4}" destId="{AF0C2E10-B740-455C-83A6-0D93293ED439}" srcOrd="0" destOrd="0" presId="urn:microsoft.com/office/officeart/2005/8/layout/gear1"/>
    <dgm:cxn modelId="{36A61FC3-D03E-4D75-9A07-4311C075FE48}" type="presOf" srcId="{3D819A1A-4645-46E2-85AA-049E4272776F}" destId="{2CCBB10C-6C9D-472D-A19C-30F80AE3D984}" srcOrd="1" destOrd="0" presId="urn:microsoft.com/office/officeart/2005/8/layout/gear1"/>
    <dgm:cxn modelId="{5F43FFD3-023A-4FDA-A20C-7EE17444A0FE}" type="presOf" srcId="{719155B8-4207-4B57-AF69-5704948652C4}" destId="{47919495-26FD-4E8F-996A-6AE424548B0D}" srcOrd="0" destOrd="0" presId="urn:microsoft.com/office/officeart/2005/8/layout/gear1"/>
    <dgm:cxn modelId="{AD09E4D4-4E6D-4BCD-9328-FE867EC692A6}" srcId="{53D41678-C6BA-4B5E-A6ED-4D9215C208CE}" destId="{5212DD4B-6386-4B85-A33D-333B93F6D47D}" srcOrd="2" destOrd="0" parTransId="{95A81F04-4D41-4B36-B58D-258DFB6FD52F}" sibTransId="{719155B8-4207-4B57-AF69-5704948652C4}"/>
    <dgm:cxn modelId="{1CD964D5-599E-4B5D-9B80-3C2AA7B0C8E6}" type="presOf" srcId="{2130A922-EE48-4BFA-BA21-BB599BB9D89A}" destId="{78C4AABF-4012-4373-AA54-9A74E4D57B11}" srcOrd="0" destOrd="0" presId="urn:microsoft.com/office/officeart/2005/8/layout/gear1"/>
    <dgm:cxn modelId="{4729FDDE-B87D-4B53-8DA8-04C73B054E67}" type="presOf" srcId="{53D41678-C6BA-4B5E-A6ED-4D9215C208CE}" destId="{875DC606-E1AA-440A-B1E9-92D36ADB9968}" srcOrd="0" destOrd="0" presId="urn:microsoft.com/office/officeart/2005/8/layout/gear1"/>
    <dgm:cxn modelId="{BEFA55E0-7BCA-4169-A4B8-9D4F693784A2}" type="presOf" srcId="{2130A922-EE48-4BFA-BA21-BB599BB9D89A}" destId="{1531A9F3-E199-46C5-94A8-FF4FC8AA2D52}" srcOrd="1" destOrd="0" presId="urn:microsoft.com/office/officeart/2005/8/layout/gear1"/>
    <dgm:cxn modelId="{9F1ECCF0-F1C7-4553-B93F-DB9DA5FD18C7}" srcId="{53D41678-C6BA-4B5E-A6ED-4D9215C208CE}" destId="{BF245566-8175-4E87-800B-38C376642820}" srcOrd="3" destOrd="0" parTransId="{08349C8C-7FC0-46C7-9043-FF38E11BED48}" sibTransId="{56C0885A-18E3-4848-8745-8625149DE832}"/>
    <dgm:cxn modelId="{8E12C6A6-2B19-493F-BE0E-ACC1E9C30365}" type="presParOf" srcId="{875DC606-E1AA-440A-B1E9-92D36ADB9968}" destId="{78C4AABF-4012-4373-AA54-9A74E4D57B11}" srcOrd="0" destOrd="0" presId="urn:microsoft.com/office/officeart/2005/8/layout/gear1"/>
    <dgm:cxn modelId="{0DBD513A-E4C4-48EE-8F02-9DE63EE8AB41}" type="presParOf" srcId="{875DC606-E1AA-440A-B1E9-92D36ADB9968}" destId="{1531A9F3-E199-46C5-94A8-FF4FC8AA2D52}" srcOrd="1" destOrd="0" presId="urn:microsoft.com/office/officeart/2005/8/layout/gear1"/>
    <dgm:cxn modelId="{A4115388-3C4E-4335-A3B2-93E1EB393054}" type="presParOf" srcId="{875DC606-E1AA-440A-B1E9-92D36ADB9968}" destId="{09BD73AD-A8E8-41A2-99DA-0D703DDED4E1}" srcOrd="2" destOrd="0" presId="urn:microsoft.com/office/officeart/2005/8/layout/gear1"/>
    <dgm:cxn modelId="{9988E5A3-D019-4E1D-BE55-F0BCE36DBA14}" type="presParOf" srcId="{875DC606-E1AA-440A-B1E9-92D36ADB9968}" destId="{8F2DCF17-D697-4827-83E4-B502A0AC43B5}" srcOrd="3" destOrd="0" presId="urn:microsoft.com/office/officeart/2005/8/layout/gear1"/>
    <dgm:cxn modelId="{E99E09DA-AD05-4CAF-97F0-961746BD1EDA}" type="presParOf" srcId="{875DC606-E1AA-440A-B1E9-92D36ADB9968}" destId="{2CCBB10C-6C9D-472D-A19C-30F80AE3D984}" srcOrd="4" destOrd="0" presId="urn:microsoft.com/office/officeart/2005/8/layout/gear1"/>
    <dgm:cxn modelId="{315770B3-B699-470B-B8CD-E3A0BA17C2A7}" type="presParOf" srcId="{875DC606-E1AA-440A-B1E9-92D36ADB9968}" destId="{561E37EA-95F7-4FE7-A12C-A9574AE19259}" srcOrd="5" destOrd="0" presId="urn:microsoft.com/office/officeart/2005/8/layout/gear1"/>
    <dgm:cxn modelId="{472445B1-8688-4A06-B5C1-725BE2ED1262}" type="presParOf" srcId="{875DC606-E1AA-440A-B1E9-92D36ADB9968}" destId="{5D5B867C-FA95-4AAE-BF5C-BC315DF05B17}" srcOrd="6" destOrd="0" presId="urn:microsoft.com/office/officeart/2005/8/layout/gear1"/>
    <dgm:cxn modelId="{9D2F24F7-BE0C-401B-BA8F-80F1E4DB66D0}" type="presParOf" srcId="{875DC606-E1AA-440A-B1E9-92D36ADB9968}" destId="{2DB9D53E-E004-4AFF-A8DD-522EB783AB14}" srcOrd="7" destOrd="0" presId="urn:microsoft.com/office/officeart/2005/8/layout/gear1"/>
    <dgm:cxn modelId="{3AAA52DD-24EB-45C3-A8A0-BE41083C7BA0}" type="presParOf" srcId="{875DC606-E1AA-440A-B1E9-92D36ADB9968}" destId="{7DC2EF6A-83F0-4C77-8913-693A70A6F675}" srcOrd="8" destOrd="0" presId="urn:microsoft.com/office/officeart/2005/8/layout/gear1"/>
    <dgm:cxn modelId="{126DEB9A-0AA6-4E45-8982-44F08424F7E8}" type="presParOf" srcId="{875DC606-E1AA-440A-B1E9-92D36ADB9968}" destId="{F3A42D17-94BE-4775-9268-6DF2B6E84017}" srcOrd="9" destOrd="0" presId="urn:microsoft.com/office/officeart/2005/8/layout/gear1"/>
    <dgm:cxn modelId="{3A7B9D4E-2172-4EE5-ABEB-3F3CAC2B5FD3}" type="presParOf" srcId="{875DC606-E1AA-440A-B1E9-92D36ADB9968}" destId="{7C510D54-87E2-471D-AC21-6CC8C7D29F44}" srcOrd="10" destOrd="0" presId="urn:microsoft.com/office/officeart/2005/8/layout/gear1"/>
    <dgm:cxn modelId="{70EB65CA-F317-4D15-8F68-F52E405ADD84}" type="presParOf" srcId="{875DC606-E1AA-440A-B1E9-92D36ADB9968}" destId="{AF0C2E10-B740-455C-83A6-0D93293ED439}" srcOrd="11" destOrd="0" presId="urn:microsoft.com/office/officeart/2005/8/layout/gear1"/>
    <dgm:cxn modelId="{99C52021-2039-4655-A196-A3D49BED4A9D}" type="presParOf" srcId="{875DC606-E1AA-440A-B1E9-92D36ADB9968}" destId="{47919495-26FD-4E8F-996A-6AE424548B0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4AABF-4012-4373-AA54-9A74E4D57B11}">
      <dsp:nvSpPr>
        <dsp:cNvPr id="0" name=""/>
        <dsp:cNvSpPr/>
      </dsp:nvSpPr>
      <dsp:spPr>
        <a:xfrm>
          <a:off x="3169407" y="1952242"/>
          <a:ext cx="2409129" cy="240912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Code</a:t>
          </a:r>
        </a:p>
      </dsp:txBody>
      <dsp:txXfrm>
        <a:off x="3653749" y="2516569"/>
        <a:ext cx="1440445" cy="1238342"/>
      </dsp:txXfrm>
    </dsp:sp>
    <dsp:sp modelId="{8F2DCF17-D697-4827-83E4-B502A0AC43B5}">
      <dsp:nvSpPr>
        <dsp:cNvPr id="0" name=""/>
        <dsp:cNvSpPr/>
      </dsp:nvSpPr>
      <dsp:spPr>
        <a:xfrm>
          <a:off x="1616896" y="1401675"/>
          <a:ext cx="1752094" cy="175209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 Sleep</a:t>
          </a:r>
        </a:p>
      </dsp:txBody>
      <dsp:txXfrm>
        <a:off x="2057991" y="1845436"/>
        <a:ext cx="869904" cy="864572"/>
      </dsp:txXfrm>
    </dsp:sp>
    <dsp:sp modelId="{5D5B867C-FA95-4AAE-BF5C-BC315DF05B17}">
      <dsp:nvSpPr>
        <dsp:cNvPr id="0" name=""/>
        <dsp:cNvSpPr/>
      </dsp:nvSpPr>
      <dsp:spPr>
        <a:xfrm rot="20700000">
          <a:off x="2598247" y="192909"/>
          <a:ext cx="1716694" cy="171669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  <a:sp3d extrusionH="28000" prstMaterial="matte"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 Eat</a:t>
          </a:r>
        </a:p>
      </dsp:txBody>
      <dsp:txXfrm rot="-20700000">
        <a:off x="2974769" y="569430"/>
        <a:ext cx="963651" cy="963651"/>
      </dsp:txXfrm>
    </dsp:sp>
    <dsp:sp modelId="{7C510D54-87E2-471D-AC21-6CC8C7D29F44}">
      <dsp:nvSpPr>
        <dsp:cNvPr id="0" name=""/>
        <dsp:cNvSpPr/>
      </dsp:nvSpPr>
      <dsp:spPr>
        <a:xfrm>
          <a:off x="2835368" y="1606410"/>
          <a:ext cx="3083685" cy="3083685"/>
        </a:xfrm>
        <a:prstGeom prst="circularArrow">
          <a:avLst>
            <a:gd name="adj1" fmla="val 4687"/>
            <a:gd name="adj2" fmla="val 299029"/>
            <a:gd name="adj3" fmla="val 2520473"/>
            <a:gd name="adj4" fmla="val 15852029"/>
            <a:gd name="adj5" fmla="val 5469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C2E10-B740-455C-83A6-0D93293ED439}">
      <dsp:nvSpPr>
        <dsp:cNvPr id="0" name=""/>
        <dsp:cNvSpPr/>
      </dsp:nvSpPr>
      <dsp:spPr>
        <a:xfrm>
          <a:off x="1306604" y="1013205"/>
          <a:ext cx="2240490" cy="224049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9495-26FD-4E8F-996A-6AE424548B0D}">
      <dsp:nvSpPr>
        <dsp:cNvPr id="0" name=""/>
        <dsp:cNvSpPr/>
      </dsp:nvSpPr>
      <dsp:spPr>
        <a:xfrm>
          <a:off x="2201158" y="-216159"/>
          <a:ext cx="2415699" cy="241569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18F3-ABEB-4C4A-A45C-53845BF5329B}" type="datetimeFigureOut">
              <a:rPr lang="tr-TR" smtClean="0"/>
              <a:t>5.03.2020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B93BF-0724-44E4-87B6-3FAFC652A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59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Hello everyone. I’m Sadullah. </a:t>
            </a:r>
          </a:p>
          <a:p>
            <a:r>
              <a:rPr lang="tr-TR" dirty="0"/>
              <a:t>(herkes adını söyler)</a:t>
            </a:r>
          </a:p>
          <a:p>
            <a:r>
              <a:rPr lang="tr-TR" dirty="0"/>
              <a:t>We’re gonna present our project </a:t>
            </a:r>
          </a:p>
          <a:p>
            <a:r>
              <a:rPr lang="tr-TR" dirty="0"/>
              <a:t>that name is </a:t>
            </a:r>
          </a:p>
          <a:p>
            <a:r>
              <a:rPr lang="tr-TR" dirty="0"/>
              <a:t>DEUCENG OLYMPICS TWENTY-TWENTY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03346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Statistic option three lists of matches by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040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Statistic option four lists of matches by country. You may wanna see all Turkish matches…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98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79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i="1" dirty="0">
                <a:solidFill>
                  <a:schemeClr val="tx1"/>
                </a:solidFill>
                <a:cs typeface="Calibri"/>
              </a:rPr>
              <a:t>So, WHAT WE HAVE LEARNED?? … </a:t>
            </a:r>
          </a:p>
          <a:p>
            <a:pPr marL="9779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i="1" dirty="0">
                <a:solidFill>
                  <a:schemeClr val="tx1"/>
                </a:solidFill>
                <a:cs typeface="Calibri"/>
              </a:rPr>
              <a:t>We have learned: </a:t>
            </a:r>
            <a:r>
              <a:rPr lang="tr-TR" sz="2800" dirty="0">
                <a:solidFill>
                  <a:schemeClr val="tx1"/>
                </a:solidFill>
              </a:rPr>
              <a:t>Creating class structure. This is the usage of “OOP Concept”. </a:t>
            </a:r>
          </a:p>
          <a:p>
            <a:pPr marL="9779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dirty="0">
                <a:solidFill>
                  <a:schemeClr val="tx1"/>
                </a:solidFill>
              </a:rPr>
              <a:t>Remark that most of companies looking for person who has got this skill…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I can honorly say that </a:t>
            </a:r>
            <a:r>
              <a:rPr lang="tr-TR" sz="1200" i="1" dirty="0">
                <a:solidFill>
                  <a:schemeClr val="tx1"/>
                </a:solidFill>
                <a:cs typeface="Calibri"/>
              </a:rPr>
              <a:t>The project has been successfully accomplished on time exacly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7514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Here, our references. </a:t>
            </a:r>
          </a:p>
          <a:p>
            <a:r>
              <a:rPr lang="tr-TR" dirty="0"/>
              <a:t>We make some reaserch from Stackoverflow to learn bubble sort.</a:t>
            </a:r>
          </a:p>
          <a:p>
            <a:r>
              <a:rPr lang="tr-TR" dirty="0"/>
              <a:t>Besides, canva to make a poster.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1241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This is our poster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175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This is our OUTLINE.</a:t>
            </a:r>
          </a:p>
          <a:p>
            <a:r>
              <a:rPr lang="tr-TR" dirty="0"/>
              <a:t>We’re gonna follow these titles.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05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Requirements is Java knowledge absolutely.</a:t>
            </a:r>
          </a:p>
          <a:p>
            <a:r>
              <a:rPr lang="tr-TR" dirty="0"/>
              <a:t>We have used two different compiler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357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This is tas sharing.</a:t>
            </a:r>
          </a:p>
          <a:p>
            <a:r>
              <a:rPr lang="tr-T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751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VCS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13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Weaker is asigned as athlete one. </a:t>
            </a:r>
          </a:p>
          <a:p>
            <a:r>
              <a:rPr lang="tr-TR" dirty="0"/>
              <a:t>Stronger is asigned as athlete two. </a:t>
            </a:r>
          </a:p>
          <a:p>
            <a:r>
              <a:rPr lang="tr-TR" dirty="0"/>
              <a:t>However, computer can’t see </a:t>
            </a:r>
          </a:p>
          <a:p>
            <a:r>
              <a:rPr lang="tr-TR" dirty="0"/>
              <a:t>which one is weaker or stronger. </a:t>
            </a:r>
          </a:p>
          <a:p>
            <a:r>
              <a:rPr lang="tr-TR" dirty="0"/>
              <a:t>So we gotta point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942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This is our menu.</a:t>
            </a:r>
          </a:p>
          <a:p>
            <a:r>
              <a:rPr lang="tr-TR" dirty="0"/>
              <a:t>You can do these things. </a:t>
            </a:r>
          </a:p>
          <a:p>
            <a:r>
              <a:rPr lang="tr-TR" dirty="0"/>
              <a:t>Generating fixture,</a:t>
            </a:r>
          </a:p>
          <a:p>
            <a:r>
              <a:rPr lang="tr-TR" dirty="0"/>
              <a:t>Performing tournaments ,</a:t>
            </a:r>
          </a:p>
          <a:p>
            <a:r>
              <a:rPr lang="tr-TR" dirty="0"/>
              <a:t>Showing statistics orr</a:t>
            </a:r>
          </a:p>
          <a:p>
            <a:r>
              <a:rPr lang="tr-TR" dirty="0"/>
              <a:t>You can exit simply </a:t>
            </a:r>
            <a:r>
              <a:rPr lang="tr-TR" dirty="0">
                <a:sym typeface="Wingdings" panose="05000000000000000000" pitchFamily="2" charset="2"/>
              </a:rPr>
              <a:t></a:t>
            </a:r>
            <a:r>
              <a:rPr lang="tr-T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344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Statistic option one shows the best country. In here, Turkey the best </a:t>
            </a:r>
            <a:r>
              <a:rPr lang="tr-TR" dirty="0">
                <a:sym typeface="Wingdings" panose="05000000000000000000" pitchFamily="2" charset="2"/>
              </a:rPr>
              <a:t> 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818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Statistic option two shows the best athlete. In here, Turkish athlete is the best. What a concidence :D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93BF-0724-44E4-87B6-3FAFC652A156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6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199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787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9749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747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05435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905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8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2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5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1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9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6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28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1644858/bubblesort-implement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canva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647" y="291933"/>
            <a:ext cx="6678706" cy="3135855"/>
          </a:xfrm>
        </p:spPr>
        <p:txBody>
          <a:bodyPr>
            <a:normAutofit/>
          </a:bodyPr>
          <a:lstStyle/>
          <a:p>
            <a:pPr algn="ctr"/>
            <a:r>
              <a:rPr lang="en-US" b="1" i="1" dirty="0"/>
              <a:t>PROJECT – I</a:t>
            </a:r>
            <a:br>
              <a:rPr lang="en-US" b="1" i="1" dirty="0"/>
            </a:br>
            <a:r>
              <a:rPr lang="tr-TR" b="1" i="1" dirty="0"/>
              <a:t>DEUCENG OlympIcs 2020</a:t>
            </a:r>
            <a:endParaRPr lang="en-US" b="1" i="1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805" y="4624834"/>
            <a:ext cx="10058400" cy="213120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cs typeface="Calibri Light"/>
              </a:rPr>
              <a:t>BY</a:t>
            </a:r>
            <a:endParaRPr lang="tr-TR" sz="1800" b="1" dirty="0">
              <a:solidFill>
                <a:schemeClr val="tx1"/>
              </a:solidFill>
              <a:cs typeface="Calibri Light"/>
            </a:endParaRPr>
          </a:p>
          <a:p>
            <a:r>
              <a:rPr lang="tr-TR" sz="1800" b="1" dirty="0">
                <a:solidFill>
                  <a:schemeClr val="tx1"/>
                </a:solidFill>
                <a:cs typeface="Calibri Light"/>
              </a:rPr>
              <a:t>2018510090 DIRAHŞAN ÇAĞRI İRDEMEZ</a:t>
            </a:r>
          </a:p>
          <a:p>
            <a:r>
              <a:rPr lang="en-US" sz="1800" b="1" dirty="0">
                <a:solidFill>
                  <a:schemeClr val="tx1"/>
                </a:solidFill>
                <a:ea typeface="+mj-lt"/>
                <a:cs typeface="+mj-lt"/>
              </a:rPr>
              <a:t>2018510016 </a:t>
            </a:r>
            <a:r>
              <a:rPr lang="tr-TR" sz="1800" b="1" dirty="0">
                <a:solidFill>
                  <a:schemeClr val="tx1"/>
                </a:solidFill>
                <a:ea typeface="+mj-lt"/>
                <a:cs typeface="+mj-lt"/>
              </a:rPr>
              <a:t>SADULLAH CİHAN</a:t>
            </a:r>
          </a:p>
          <a:p>
            <a:r>
              <a:rPr lang="tr-TR" sz="1800" b="1" dirty="0">
                <a:solidFill>
                  <a:schemeClr val="tx1"/>
                </a:solidFill>
                <a:cs typeface="Calibri Light"/>
              </a:rPr>
              <a:t>2018510007 İSMAİL OĞUZ ALPTEKİN</a:t>
            </a:r>
          </a:p>
          <a:p>
            <a:r>
              <a:rPr lang="tr-TR" sz="1800" b="1" dirty="0">
                <a:solidFill>
                  <a:schemeClr val="tx1"/>
                </a:solidFill>
                <a:ea typeface="+mj-lt"/>
                <a:cs typeface="+mj-lt"/>
              </a:rPr>
              <a:t>2018510064 MERT YAĞMUR</a:t>
            </a:r>
            <a:endParaRPr lang="en-US" sz="1800" b="1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0CF85-8CD0-476F-A054-AD32956B6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3" y="159124"/>
            <a:ext cx="1542744" cy="1442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7058D-4BE9-4FE5-B9F6-6EB04D10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452" y="0"/>
            <a:ext cx="1542744" cy="15436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FF07A0-A8F2-4D22-B35C-8A36FF723AF7}"/>
              </a:ext>
            </a:extLst>
          </p:cNvPr>
          <p:cNvSpPr txBox="1">
            <a:spLocks/>
          </p:cNvSpPr>
          <p:nvPr/>
        </p:nvSpPr>
        <p:spPr>
          <a:xfrm>
            <a:off x="2118053" y="2683550"/>
            <a:ext cx="8517811" cy="14909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CME1252 Project Based Learnıng-II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696D5-D3D6-4ED0-98AB-B7310177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837" y="5839837"/>
            <a:ext cx="2241973" cy="75451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7A3F1C2-13F5-4851-B1C2-9D899ADD5524}"/>
              </a:ext>
            </a:extLst>
          </p:cNvPr>
          <p:cNvSpPr txBox="1">
            <a:spLocks/>
          </p:cNvSpPr>
          <p:nvPr/>
        </p:nvSpPr>
        <p:spPr>
          <a:xfrm>
            <a:off x="4881942" y="6277442"/>
            <a:ext cx="2428116" cy="47859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March,</a:t>
            </a:r>
            <a:r>
              <a:rPr lang="tr-TR" b="1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2020 İzmir</a:t>
            </a:r>
          </a:p>
          <a:p>
            <a:endParaRPr lang="en-US" b="1" dirty="0">
              <a:solidFill>
                <a:schemeClr val="tx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85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4E79D2-3EA0-4C52-8CE0-12774260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PROGRESS SUMMARY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ADFE38BE-622A-4E31-99F7-D6135E29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249" y="5254418"/>
            <a:ext cx="1507067" cy="1428750"/>
          </a:xfrm>
          <a:prstGeom prst="rect">
            <a:avLst/>
          </a:prstGeom>
        </p:spPr>
      </p:pic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9347C3E7-0845-4855-9801-7A2409FC67F0}"/>
              </a:ext>
            </a:extLst>
          </p:cNvPr>
          <p:cNvSpPr txBox="1">
            <a:spLocks/>
          </p:cNvSpPr>
          <p:nvPr/>
        </p:nvSpPr>
        <p:spPr>
          <a:xfrm>
            <a:off x="251140" y="1507067"/>
            <a:ext cx="6998072" cy="27821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0066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Additional Improvements</a:t>
            </a:r>
          </a:p>
          <a:p>
            <a:pPr marL="0" indent="0">
              <a:buNone/>
            </a:pPr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r>
              <a:rPr lang="tr-TR" sz="2800" i="1" dirty="0">
                <a:solidFill>
                  <a:schemeClr val="tx1"/>
                </a:solidFill>
                <a:cs typeface="Calibri"/>
              </a:rPr>
              <a:t>Filter algorithm</a:t>
            </a:r>
          </a:p>
          <a:p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tr-TR" sz="2800" b="1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2DA50-C76F-4030-9FFF-AB559E7F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664" y="-1"/>
            <a:ext cx="1507067" cy="1507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A8E46-5F56-4CFB-B753-10D5F0EA5F0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7440" y="2765250"/>
            <a:ext cx="3203543" cy="3203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55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40766F-F587-45EA-BC27-E091E483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PROBLEMS ENCOUNTERED</a:t>
            </a:r>
            <a:endParaRPr lang="tr-TR" dirty="0"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0E2FAC-8F12-4A3B-921F-5426C4A2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47" y="1979585"/>
            <a:ext cx="8534400" cy="3615267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Some IDE issues (VCS, Debugging)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Designing algorithm (fixture)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Static array size </a:t>
            </a:r>
          </a:p>
          <a:p>
            <a:pPr marL="383540" lvl="1"/>
            <a:r>
              <a:rPr lang="tr-TR" sz="3200" dirty="0">
                <a:solidFill>
                  <a:schemeClr val="tx1"/>
                </a:solidFill>
                <a:cs typeface="Calibri"/>
              </a:rPr>
              <a:t>Arranging date </a:t>
            </a:r>
          </a:p>
          <a:p>
            <a:pPr marL="97790" lvl="1" indent="0">
              <a:buNone/>
            </a:pPr>
            <a:endParaRPr lang="tr-TR" sz="3200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endParaRPr lang="tr-TR" sz="3200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endParaRPr lang="tr-TR" sz="32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Resim 6" descr="işaret, oda, çizim içeren bir resim&#10;&#10;Çok yüksek güvenilirlikle oluşturulmuş açıklama">
            <a:extLst>
              <a:ext uri="{FF2B5EF4-FFF2-40B4-BE49-F238E27FC236}">
                <a16:creationId xmlns:a16="http://schemas.microsoft.com/office/drawing/2014/main" id="{9F72E0C4-8043-4992-8035-119BA5B9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7" y="390863"/>
            <a:ext cx="2232408" cy="223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20E0B-F64E-45DF-BB49-6CCF0C4E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379139" cy="31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F1549E-44E6-484D-9877-FA41C030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61586" cy="1507067"/>
          </a:xfrm>
        </p:spPr>
        <p:txBody>
          <a:bodyPr>
            <a:normAutofit/>
          </a:bodyPr>
          <a:lstStyle/>
          <a:p>
            <a:r>
              <a:rPr lang="tr-TR" sz="4400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ALGORITHM AND SOLUTION STRATEGIES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095C70-38A4-484F-ACCC-115AF81D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97" y="2665675"/>
            <a:ext cx="8534400" cy="3615267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400" dirty="0">
                <a:solidFill>
                  <a:schemeClr val="tx1"/>
                </a:solidFill>
                <a:cs typeface="Calibri"/>
              </a:rPr>
              <a:t>Efficient</a:t>
            </a:r>
          </a:p>
          <a:p>
            <a:pPr marL="383540" lvl="1"/>
            <a:r>
              <a:rPr lang="tr-TR" sz="4400" dirty="0">
                <a:solidFill>
                  <a:schemeClr val="tx1"/>
                </a:solidFill>
                <a:cs typeface="Calibri"/>
              </a:rPr>
              <a:t>Maintainable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253F6-1119-4347-9FF3-20217F03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06" y="2182886"/>
            <a:ext cx="3478580" cy="458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14BE7-BB6D-4D1F-ADA2-2C36F994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07" y="1264343"/>
            <a:ext cx="2712742" cy="21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9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294F18-3FB2-44ED-A1F3-4F0BFF06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19664" cy="1507067"/>
          </a:xfrm>
        </p:spPr>
        <p:txBody>
          <a:bodyPr/>
          <a:lstStyle/>
          <a:p>
            <a:r>
              <a:rPr lang="tr-TR" b="1" dirty="0"/>
              <a:t>AlgorIthm And Solutıon Strategıes</a:t>
            </a:r>
            <a:endParaRPr lang="en-US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F9657DE-304F-4B58-A5C1-C61AD4F02F31}"/>
              </a:ext>
            </a:extLst>
          </p:cNvPr>
          <p:cNvSpPr txBox="1"/>
          <p:nvPr/>
        </p:nvSpPr>
        <p:spPr>
          <a:xfrm>
            <a:off x="1089565" y="2158738"/>
            <a:ext cx="551862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     	</a:t>
            </a:r>
            <a:r>
              <a:rPr lang="tr-TR" sz="2400" u="sng" dirty="0">
                <a:solidFill>
                  <a:schemeClr val="bg1"/>
                </a:solidFill>
              </a:rPr>
              <a:t>File Operations:</a:t>
            </a:r>
          </a:p>
          <a:p>
            <a:endParaRPr lang="tr-TR" sz="24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tr-TR" sz="2400" dirty="0"/>
              <a:t> </a:t>
            </a:r>
            <a:r>
              <a:rPr lang="en-US" sz="2400" dirty="0"/>
              <a:t>first</a:t>
            </a:r>
            <a:r>
              <a:rPr lang="tr-TR" sz="2400" dirty="0"/>
              <a:t> step of </a:t>
            </a:r>
            <a:r>
              <a:rPr lang="en-US" sz="2400" dirty="0"/>
              <a:t>the</a:t>
            </a:r>
            <a:r>
              <a:rPr lang="tr-TR" sz="2400" dirty="0"/>
              <a:t> program is reading the input from a text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Code</a:t>
            </a:r>
            <a:r>
              <a:rPr lang="tr-TR" sz="2400" dirty="0"/>
              <a:t> in the </a:t>
            </a:r>
            <a:r>
              <a:rPr lang="tr-TR" sz="2400" dirty="0" err="1"/>
              <a:t>right</a:t>
            </a:r>
            <a:r>
              <a:rPr lang="tr-TR" sz="2400" dirty="0"/>
              <a:t>, </a:t>
            </a:r>
            <a:r>
              <a:rPr lang="tr-TR" sz="2400" dirty="0" err="1"/>
              <a:t>counts</a:t>
            </a:r>
            <a:r>
              <a:rPr lang="tr-TR" sz="2400" dirty="0"/>
              <a:t> the </a:t>
            </a:r>
            <a:r>
              <a:rPr lang="tr-TR" sz="2400" dirty="0" err="1"/>
              <a:t>number</a:t>
            </a:r>
            <a:r>
              <a:rPr lang="tr-TR" sz="2400" dirty="0"/>
              <a:t> of the </a:t>
            </a:r>
            <a:r>
              <a:rPr lang="tr-TR" sz="2400" dirty="0" err="1"/>
              <a:t>lines</a:t>
            </a:r>
            <a:r>
              <a:rPr lang="tr-TR" sz="2400" dirty="0"/>
              <a:t>, in </a:t>
            </a:r>
            <a:r>
              <a:rPr lang="tr-TR" sz="2400" dirty="0" err="1"/>
              <a:t>order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create</a:t>
            </a:r>
            <a:r>
              <a:rPr lang="tr-TR" sz="2400" dirty="0"/>
              <a:t> an </a:t>
            </a:r>
            <a:r>
              <a:rPr lang="tr-TR" sz="2400" dirty="0" err="1"/>
              <a:t>array</a:t>
            </a:r>
            <a:r>
              <a:rPr lang="tr-TR" sz="2400" dirty="0"/>
              <a:t> of </a:t>
            </a:r>
            <a:r>
              <a:rPr lang="tr-TR" sz="2400" dirty="0" err="1"/>
              <a:t>athletes</a:t>
            </a:r>
            <a:r>
              <a:rPr lang="tr-TR" sz="2400" dirty="0"/>
              <a:t>.</a:t>
            </a:r>
          </a:p>
          <a:p>
            <a:endParaRPr lang="tr-TR" sz="24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endParaRPr lang="en-US" dirty="0"/>
          </a:p>
        </p:txBody>
      </p:sp>
      <p:pic>
        <p:nvPicPr>
          <p:cNvPr id="14" name="Resim 13" descr="kuş içeren bir resim&#10;&#10;Açıklama otomatik olarak oluşturuldu">
            <a:extLst>
              <a:ext uri="{FF2B5EF4-FFF2-40B4-BE49-F238E27FC236}">
                <a16:creationId xmlns:a16="http://schemas.microsoft.com/office/drawing/2014/main" id="{7CD3C599-162C-489F-813B-08853788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80" y="2158738"/>
            <a:ext cx="5291117" cy="24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294F18-3FB2-44ED-A1F3-4F0BFF06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19664" cy="1507067"/>
          </a:xfrm>
        </p:spPr>
        <p:txBody>
          <a:bodyPr/>
          <a:lstStyle/>
          <a:p>
            <a:r>
              <a:rPr lang="tr-TR" b="1" dirty="0"/>
              <a:t>AlgorIthm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Solutıon</a:t>
            </a:r>
            <a:r>
              <a:rPr lang="tr-TR" b="1" dirty="0"/>
              <a:t> </a:t>
            </a:r>
            <a:r>
              <a:rPr lang="tr-TR" b="1" dirty="0" err="1"/>
              <a:t>Strategıes</a:t>
            </a:r>
            <a:endParaRPr lang="en-US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F9657DE-304F-4B58-A5C1-C61AD4F02F31}"/>
              </a:ext>
            </a:extLst>
          </p:cNvPr>
          <p:cNvSpPr txBox="1"/>
          <p:nvPr/>
        </p:nvSpPr>
        <p:spPr>
          <a:xfrm>
            <a:off x="1089565" y="2158738"/>
            <a:ext cx="91196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      </a:t>
            </a:r>
            <a:r>
              <a:rPr lang="tr-TR" sz="2400" u="sng" dirty="0">
                <a:solidFill>
                  <a:schemeClr val="bg1"/>
                </a:solidFill>
              </a:rPr>
              <a:t>File Operations:</a:t>
            </a:r>
          </a:p>
          <a:p>
            <a:endParaRPr lang="tr-TR" sz="24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After creating the array, for every line, we create a new Athlete object with the information in the array, which is split by commas.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endParaRPr lang="en-US" dirty="0"/>
          </a:p>
        </p:txBody>
      </p:sp>
      <p:pic>
        <p:nvPicPr>
          <p:cNvPr id="4" name="Resim 3" descr="oda içeren bir resim&#10;&#10;Açıklama otomatik olarak oluşturuldu">
            <a:extLst>
              <a:ext uri="{FF2B5EF4-FFF2-40B4-BE49-F238E27FC236}">
                <a16:creationId xmlns:a16="http://schemas.microsoft.com/office/drawing/2014/main" id="{50017DB0-8483-4135-B4D8-C9C68343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9" y="5391629"/>
            <a:ext cx="8893421" cy="1042452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26676BD1-1B2B-4318-B2D2-1D17BB8D1C89}"/>
              </a:ext>
            </a:extLst>
          </p:cNvPr>
          <p:cNvSpPr/>
          <p:nvPr/>
        </p:nvSpPr>
        <p:spPr>
          <a:xfrm>
            <a:off x="316531" y="4837012"/>
            <a:ext cx="11558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Athlete(String country, String branch, String </a:t>
            </a:r>
            <a:r>
              <a:rPr lang="en-US" sz="2000" dirty="0" err="1"/>
              <a:t>fullName</a:t>
            </a:r>
            <a:r>
              <a:rPr lang="en-US" sz="2000" dirty="0"/>
              <a:t>, String gender, Date birthday, float skill)</a:t>
            </a:r>
          </a:p>
        </p:txBody>
      </p:sp>
    </p:spTree>
    <p:extLst>
      <p:ext uri="{BB962C8B-B14F-4D97-AF65-F5344CB8AC3E}">
        <p14:creationId xmlns:p14="http://schemas.microsoft.com/office/powerpoint/2010/main" val="217645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Metin kutusu 54">
            <a:extLst>
              <a:ext uri="{FF2B5EF4-FFF2-40B4-BE49-F238E27FC236}">
                <a16:creationId xmlns:a16="http://schemas.microsoft.com/office/drawing/2014/main" id="{DB99E2D6-CE8B-4544-A2F7-8038EE13B927}"/>
              </a:ext>
            </a:extLst>
          </p:cNvPr>
          <p:cNvSpPr txBox="1"/>
          <p:nvPr/>
        </p:nvSpPr>
        <p:spPr>
          <a:xfrm>
            <a:off x="686261" y="782722"/>
            <a:ext cx="7195828" cy="347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tr-TR" sz="2400" u="sng" dirty="0">
                <a:solidFill>
                  <a:schemeClr val="bg1"/>
                </a:solidFill>
              </a:rPr>
              <a:t>Grouping Algorithm:</a:t>
            </a:r>
            <a:endParaRPr lang="en-US" sz="2400" u="sng" dirty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order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match</a:t>
            </a:r>
            <a:r>
              <a:rPr lang="tr-TR" sz="2400" dirty="0"/>
              <a:t> the </a:t>
            </a:r>
            <a:r>
              <a:rPr lang="tr-TR" sz="2400" dirty="0" err="1"/>
              <a:t>athletes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same</a:t>
            </a:r>
            <a:r>
              <a:rPr lang="tr-TR" sz="2400" dirty="0"/>
              <a:t> </a:t>
            </a:r>
            <a:r>
              <a:rPr lang="tr-TR" sz="2400" dirty="0" err="1"/>
              <a:t>branch</a:t>
            </a:r>
            <a:r>
              <a:rPr lang="tr-TR" sz="2400" dirty="0"/>
              <a:t>, </a:t>
            </a:r>
            <a:r>
              <a:rPr lang="tr-TR" sz="2400" dirty="0" err="1"/>
              <a:t>grouping</a:t>
            </a:r>
            <a:r>
              <a:rPr lang="tr-TR" sz="2400" dirty="0"/>
              <a:t> the </a:t>
            </a:r>
            <a:r>
              <a:rPr lang="tr-TR" sz="2400" dirty="0" err="1"/>
              <a:t>athletes</a:t>
            </a:r>
            <a:r>
              <a:rPr lang="tr-TR" sz="2400" dirty="0"/>
              <a:t> </a:t>
            </a:r>
            <a:r>
              <a:rPr lang="tr-TR" sz="2400" dirty="0" err="1"/>
              <a:t>was</a:t>
            </a:r>
            <a:r>
              <a:rPr lang="tr-TR" sz="2400" dirty="0"/>
              <a:t> </a:t>
            </a:r>
            <a:r>
              <a:rPr lang="tr-TR" sz="2400" dirty="0" err="1"/>
              <a:t>necessary</a:t>
            </a:r>
            <a:r>
              <a:rPr lang="tr-TR" sz="2400" dirty="0"/>
              <a:t>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accomplish</a:t>
            </a:r>
            <a:r>
              <a:rPr lang="tr-TR" sz="2400" dirty="0"/>
              <a:t> </a:t>
            </a:r>
            <a:r>
              <a:rPr lang="tr-TR" sz="2400" dirty="0" err="1"/>
              <a:t>this</a:t>
            </a:r>
            <a:r>
              <a:rPr lang="tr-TR" sz="2400" dirty="0"/>
              <a:t>, the </a:t>
            </a:r>
            <a:r>
              <a:rPr lang="tr-TR" sz="2400" dirty="0" err="1"/>
              <a:t>array</a:t>
            </a:r>
            <a:r>
              <a:rPr lang="tr-TR" sz="2400" dirty="0"/>
              <a:t> of </a:t>
            </a:r>
            <a:r>
              <a:rPr lang="tr-TR" sz="2400" dirty="0" err="1"/>
              <a:t>athletes</a:t>
            </a:r>
            <a:r>
              <a:rPr lang="tr-TR" sz="2400" dirty="0"/>
              <a:t> </a:t>
            </a:r>
            <a:r>
              <a:rPr lang="tr-TR" sz="2400" dirty="0" err="1"/>
              <a:t>was</a:t>
            </a:r>
            <a:r>
              <a:rPr lang="tr-TR" sz="2400" dirty="0"/>
              <a:t> </a:t>
            </a:r>
            <a:r>
              <a:rPr lang="tr-TR" sz="2400" dirty="0" err="1"/>
              <a:t>transformed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a </a:t>
            </a:r>
            <a:r>
              <a:rPr lang="tr-TR" sz="2400" dirty="0" err="1"/>
              <a:t>two</a:t>
            </a:r>
            <a:r>
              <a:rPr lang="tr-TR" sz="2400" dirty="0"/>
              <a:t> </a:t>
            </a:r>
            <a:r>
              <a:rPr lang="tr-TR" sz="2400" dirty="0" err="1"/>
              <a:t>dimensional</a:t>
            </a:r>
            <a:r>
              <a:rPr lang="tr-TR" sz="2400" dirty="0"/>
              <a:t> </a:t>
            </a:r>
            <a:r>
              <a:rPr lang="tr-TR" sz="2400" dirty="0" err="1"/>
              <a:t>array</a:t>
            </a:r>
            <a:r>
              <a:rPr lang="tr-TR" sz="2400" dirty="0"/>
              <a:t>.</a:t>
            </a:r>
            <a:endParaRPr lang="en-US" sz="24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Resim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F097901-E0AD-4A4E-89DE-CFE952DF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1" y="3845110"/>
            <a:ext cx="11087470" cy="2522398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F6C2F5E6-119C-4DA5-88A4-3F12E533E4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19664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b="1"/>
              <a:t>AlgorIthm And Solutıon Strategıes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318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7132A1B6-2251-4FE8-8F13-671D1CB785FF}"/>
              </a:ext>
            </a:extLst>
          </p:cNvPr>
          <p:cNvSpPr txBox="1">
            <a:spLocks/>
          </p:cNvSpPr>
          <p:nvPr/>
        </p:nvSpPr>
        <p:spPr>
          <a:xfrm>
            <a:off x="-53690" y="-119951"/>
            <a:ext cx="11372371" cy="8445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100" b="1" dirty="0" err="1"/>
              <a:t>AlgorIthm</a:t>
            </a:r>
            <a:r>
              <a:rPr lang="en-US" sz="4100" b="1" dirty="0"/>
              <a:t> And </a:t>
            </a:r>
            <a:r>
              <a:rPr lang="en-US" sz="4100" b="1" dirty="0" err="1"/>
              <a:t>Solutıon</a:t>
            </a:r>
            <a:r>
              <a:rPr lang="en-US" sz="4100" b="1" dirty="0"/>
              <a:t> </a:t>
            </a:r>
            <a:r>
              <a:rPr lang="en-US" sz="4100" b="1" dirty="0" err="1"/>
              <a:t>Strategıes</a:t>
            </a:r>
            <a:endParaRPr lang="en-US" sz="4100" b="1" dirty="0"/>
          </a:p>
        </p:txBody>
      </p:sp>
      <p:sp>
        <p:nvSpPr>
          <p:cNvPr id="5" name="Metin kutusu 54">
            <a:extLst>
              <a:ext uri="{FF2B5EF4-FFF2-40B4-BE49-F238E27FC236}">
                <a16:creationId xmlns:a16="http://schemas.microsoft.com/office/drawing/2014/main" id="{FB464CE4-2273-4744-8921-589C4E74A114}"/>
              </a:ext>
            </a:extLst>
          </p:cNvPr>
          <p:cNvSpPr txBox="1"/>
          <p:nvPr/>
        </p:nvSpPr>
        <p:spPr>
          <a:xfrm>
            <a:off x="0" y="817477"/>
            <a:ext cx="4602176" cy="844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tr-TR" sz="2400" u="sng" dirty="0">
                <a:solidFill>
                  <a:schemeClr val="bg1"/>
                </a:solidFill>
              </a:rPr>
              <a:t>Grouping Algorithm:</a:t>
            </a:r>
            <a:endParaRPr lang="en-US" sz="2400" u="sng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9181DB6-0E9D-4991-9986-CD91B4ADF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78" t="-3886" r="-788" b="16454"/>
          <a:stretch/>
        </p:blipFill>
        <p:spPr>
          <a:xfrm>
            <a:off x="251623" y="1592219"/>
            <a:ext cx="11688753" cy="4139278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  <p:pic>
        <p:nvPicPr>
          <p:cNvPr id="7" name="Resim 4">
            <a:extLst>
              <a:ext uri="{FF2B5EF4-FFF2-40B4-BE49-F238E27FC236}">
                <a16:creationId xmlns:a16="http://schemas.microsoft.com/office/drawing/2014/main" id="{AE7711B2-8C0D-458B-89D2-2EC8B65B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17" y="142632"/>
            <a:ext cx="1608745" cy="16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40E1C3C-A5C2-4B0E-9A73-0DFBC35C5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42" b="-1"/>
          <a:stretch/>
        </p:blipFill>
        <p:spPr>
          <a:xfrm>
            <a:off x="1190925" y="1097060"/>
            <a:ext cx="5461647" cy="433416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F9657DE-304F-4B58-A5C1-C61AD4F02F31}"/>
              </a:ext>
            </a:extLst>
          </p:cNvPr>
          <p:cNvSpPr txBox="1"/>
          <p:nvPr/>
        </p:nvSpPr>
        <p:spPr>
          <a:xfrm>
            <a:off x="7532709" y="1097061"/>
            <a:ext cx="4109393" cy="48314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tr-TR" sz="2400" u="sng" dirty="0"/>
              <a:t>Fixture Generation: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Here, the </a:t>
            </a:r>
            <a:r>
              <a:rPr lang="tr-TR" sz="2000" dirty="0" err="1">
                <a:solidFill>
                  <a:schemeClr val="bg1"/>
                </a:solidFill>
              </a:rPr>
              <a:t>fixture</a:t>
            </a:r>
            <a:r>
              <a:rPr lang="tr-TR" sz="2000" dirty="0">
                <a:solidFill>
                  <a:schemeClr val="bg1"/>
                </a:solidFill>
              </a:rPr>
              <a:t> is </a:t>
            </a:r>
            <a:r>
              <a:rPr lang="tr-TR" sz="2000" dirty="0" err="1">
                <a:solidFill>
                  <a:schemeClr val="bg1"/>
                </a:solidFill>
              </a:rPr>
              <a:t>generated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and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every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athlete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same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branch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are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matched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bg1"/>
                </a:solidFill>
              </a:rPr>
              <a:t>After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creating</a:t>
            </a:r>
            <a:r>
              <a:rPr lang="tr-TR" sz="2000" dirty="0">
                <a:solidFill>
                  <a:schemeClr val="bg1"/>
                </a:solidFill>
              </a:rPr>
              <a:t> the </a:t>
            </a:r>
            <a:r>
              <a:rPr lang="tr-TR" sz="2000" dirty="0" err="1">
                <a:solidFill>
                  <a:schemeClr val="bg1"/>
                </a:solidFill>
              </a:rPr>
              <a:t>fixture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all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elements</a:t>
            </a:r>
            <a:r>
              <a:rPr lang="tr-TR" sz="2000" dirty="0">
                <a:solidFill>
                  <a:schemeClr val="bg1"/>
                </a:solidFill>
              </a:rPr>
              <a:t> in the </a:t>
            </a:r>
            <a:r>
              <a:rPr lang="tr-TR" sz="2000" dirty="0" err="1">
                <a:solidFill>
                  <a:schemeClr val="bg1"/>
                </a:solidFill>
              </a:rPr>
              <a:t>fixture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are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randomly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replaced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6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7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8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9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Başlık 1">
            <a:extLst>
              <a:ext uri="{FF2B5EF4-FFF2-40B4-BE49-F238E27FC236}">
                <a16:creationId xmlns:a16="http://schemas.microsoft.com/office/drawing/2014/main" id="{282828C1-283E-4EB3-B66A-3D8F381C52BD}"/>
              </a:ext>
            </a:extLst>
          </p:cNvPr>
          <p:cNvSpPr txBox="1">
            <a:spLocks/>
          </p:cNvSpPr>
          <p:nvPr/>
        </p:nvSpPr>
        <p:spPr>
          <a:xfrm>
            <a:off x="-53690" y="-119951"/>
            <a:ext cx="11372371" cy="8445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100" b="1" dirty="0" err="1">
                <a:solidFill>
                  <a:schemeClr val="bg1"/>
                </a:solidFill>
              </a:rPr>
              <a:t>AlgorIthm</a:t>
            </a:r>
            <a:r>
              <a:rPr lang="en-US" sz="4100" b="1" dirty="0">
                <a:solidFill>
                  <a:schemeClr val="bg1"/>
                </a:solidFill>
              </a:rPr>
              <a:t> And </a:t>
            </a:r>
            <a:r>
              <a:rPr lang="en-US" sz="4100" b="1" dirty="0" err="1">
                <a:solidFill>
                  <a:schemeClr val="bg1"/>
                </a:solidFill>
              </a:rPr>
              <a:t>Solutıon</a:t>
            </a:r>
            <a:r>
              <a:rPr lang="en-US" sz="4100" b="1" dirty="0">
                <a:solidFill>
                  <a:schemeClr val="bg1"/>
                </a:solidFill>
              </a:rPr>
              <a:t> </a:t>
            </a:r>
            <a:r>
              <a:rPr lang="en-US" sz="4100" b="1" dirty="0" err="1">
                <a:solidFill>
                  <a:schemeClr val="bg1"/>
                </a:solidFill>
              </a:rPr>
              <a:t>Strategıes</a:t>
            </a:r>
            <a:endParaRPr lang="en-US" sz="4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9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57AA58ED-05A7-4B7C-ADFF-8DF912A0C8AA}"/>
              </a:ext>
            </a:extLst>
          </p:cNvPr>
          <p:cNvSpPr txBox="1">
            <a:spLocks/>
          </p:cNvSpPr>
          <p:nvPr/>
        </p:nvSpPr>
        <p:spPr>
          <a:xfrm>
            <a:off x="-53689" y="-119951"/>
            <a:ext cx="11329702" cy="8057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100" b="1" dirty="0" err="1"/>
              <a:t>AlgorIthm</a:t>
            </a:r>
            <a:r>
              <a:rPr lang="en-US" sz="4100" b="1" dirty="0"/>
              <a:t> And </a:t>
            </a:r>
            <a:r>
              <a:rPr lang="en-US" sz="4100" b="1" dirty="0" err="1"/>
              <a:t>Solutıon</a:t>
            </a:r>
            <a:r>
              <a:rPr lang="en-US" sz="4100" b="1" dirty="0"/>
              <a:t> </a:t>
            </a:r>
            <a:r>
              <a:rPr lang="en-US" sz="4100" b="1" dirty="0" err="1"/>
              <a:t>Strategıes</a:t>
            </a:r>
            <a:endParaRPr lang="en-US" sz="41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FA373-338F-4EC0-BE83-FFB9A3C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811"/>
            <a:ext cx="12192000" cy="3171280"/>
          </a:xfrm>
          <a:prstGeom prst="rect">
            <a:avLst/>
          </a:prstGeom>
        </p:spPr>
      </p:pic>
      <p:sp>
        <p:nvSpPr>
          <p:cNvPr id="7" name="Metin kutusu 22">
            <a:extLst>
              <a:ext uri="{FF2B5EF4-FFF2-40B4-BE49-F238E27FC236}">
                <a16:creationId xmlns:a16="http://schemas.microsoft.com/office/drawing/2014/main" id="{57976E33-1071-4EB7-ADF7-DCAB70869F55}"/>
              </a:ext>
            </a:extLst>
          </p:cNvPr>
          <p:cNvSpPr txBox="1"/>
          <p:nvPr/>
        </p:nvSpPr>
        <p:spPr>
          <a:xfrm>
            <a:off x="467360" y="1328691"/>
            <a:ext cx="3538888" cy="55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Tx/>
              <a:buNone/>
              <a:tabLst/>
              <a:defRPr/>
            </a:pPr>
            <a:r>
              <a:rPr kumimoji="0" lang="tr-TR" sz="24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Sorting Algorithm: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F496F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6A208-E4FF-43FD-BDF6-7329455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605246"/>
            <a:ext cx="1595120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51EC68A-70C4-47BC-A59B-53C256490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0" t="-4544" r="701" b="-581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BE6DDD5E-BF5C-4557-9E92-70EE34D371AF}"/>
              </a:ext>
            </a:extLst>
          </p:cNvPr>
          <p:cNvSpPr txBox="1"/>
          <p:nvPr/>
        </p:nvSpPr>
        <p:spPr>
          <a:xfrm>
            <a:off x="7545672" y="912811"/>
            <a:ext cx="3975078" cy="4106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Tx/>
              <a:buNone/>
              <a:tabLst/>
              <a:defRPr/>
            </a:pPr>
            <a:r>
              <a:rPr kumimoji="0" lang="tr-TR" sz="24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Competing Algorithm: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skill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based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luck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algorithm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is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implemented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lang="tr-TR" sz="2000" kern="0" dirty="0">
              <a:solidFill>
                <a:prstClr val="white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Winner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is an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attributte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of the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match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class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tr-T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Winner</a:t>
            </a:r>
            <a:r>
              <a:rPr kumimoji="0" lang="tr-T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tr-T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get</a:t>
            </a:r>
            <a:r>
              <a:rPr lang="tr-TR" sz="2000" kern="0" dirty="0">
                <a:solidFill>
                  <a:prstClr val="white"/>
                </a:solidFill>
              </a:rPr>
              <a:t>s a </a:t>
            </a:r>
            <a:r>
              <a:rPr lang="tr-TR" sz="2000" kern="0" dirty="0" err="1">
                <a:solidFill>
                  <a:prstClr val="white"/>
                </a:solidFill>
              </a:rPr>
              <a:t>point</a:t>
            </a:r>
            <a:r>
              <a:rPr lang="tr-TR" sz="2000" kern="0" dirty="0">
                <a:solidFill>
                  <a:prstClr val="white"/>
                </a:solidFill>
              </a:rPr>
              <a:t>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F496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F496F"/>
              </a:solidFill>
              <a:effectLst/>
              <a:uLnTx/>
              <a:uFillTx/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2245F244-DEC0-4CBC-BD26-006D044CC32C}"/>
              </a:ext>
            </a:extLst>
          </p:cNvPr>
          <p:cNvSpPr txBox="1">
            <a:spLocks/>
          </p:cNvSpPr>
          <p:nvPr/>
        </p:nvSpPr>
        <p:spPr>
          <a:xfrm>
            <a:off x="-53689" y="-119951"/>
            <a:ext cx="11329702" cy="8057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100" b="1" dirty="0" err="1"/>
              <a:t>AlgorIthm</a:t>
            </a:r>
            <a:r>
              <a:rPr lang="en-US" sz="4100" b="1" dirty="0"/>
              <a:t> And </a:t>
            </a:r>
            <a:r>
              <a:rPr lang="en-US" sz="4100" b="1" dirty="0" err="1"/>
              <a:t>Solutıon</a:t>
            </a:r>
            <a:r>
              <a:rPr lang="en-US" sz="4100" b="1" dirty="0"/>
              <a:t> </a:t>
            </a:r>
            <a:r>
              <a:rPr lang="en-US" sz="4100" b="1" dirty="0" err="1"/>
              <a:t>Strategıes</a:t>
            </a:r>
            <a:endParaRPr lang="en-US" sz="4100" b="1" dirty="0"/>
          </a:p>
        </p:txBody>
      </p:sp>
    </p:spTree>
    <p:extLst>
      <p:ext uri="{BB962C8B-B14F-4D97-AF65-F5344CB8AC3E}">
        <p14:creationId xmlns:p14="http://schemas.microsoft.com/office/powerpoint/2010/main" val="398729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800AC2-A049-464B-9DDE-F3093572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02" y="-128079"/>
            <a:ext cx="9364527" cy="1507067"/>
          </a:xfrm>
        </p:spPr>
        <p:txBody>
          <a:bodyPr>
            <a:normAutofit/>
          </a:bodyPr>
          <a:lstStyle/>
          <a:p>
            <a:r>
              <a:rPr lang="tr-TR" sz="4800" b="1" i="1" dirty="0">
                <a:cs typeface="Calibri Light"/>
              </a:rPr>
              <a:t>OUTLINE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EDB826-E576-4056-A0D3-E5262CD8D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02" y="1593130"/>
            <a:ext cx="7218207" cy="4154255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tr-TR" b="1" dirty="0">
                <a:solidFill>
                  <a:schemeClr val="tx1"/>
                </a:solidFill>
                <a:cs typeface="Calibri"/>
              </a:rPr>
              <a:t> INTRODUCTION</a:t>
            </a:r>
          </a:p>
          <a:p>
            <a:r>
              <a:rPr lang="tr-TR" b="1" dirty="0">
                <a:solidFill>
                  <a:schemeClr val="tx1"/>
                </a:solidFill>
                <a:cs typeface="Calibri"/>
              </a:rPr>
              <a:t> PROGRESS SUMMARY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 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Requirements</a:t>
            </a:r>
            <a:endParaRPr lang="tr-TR" sz="2000" b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 Task Sharing, Scheduling</a:t>
            </a:r>
          </a:p>
          <a:p>
            <a:pPr marL="383540" lvl="1"/>
            <a:r>
              <a:rPr lang="tr-TR" sz="2000" b="1" dirty="0" err="1">
                <a:solidFill>
                  <a:schemeClr val="tx1"/>
                </a:solidFill>
                <a:cs typeface="Calibri"/>
              </a:rPr>
              <a:t>Completed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Tasks</a:t>
            </a:r>
            <a:endParaRPr lang="tr-TR" sz="2000" b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000" b="1" dirty="0" err="1">
                <a:solidFill>
                  <a:schemeClr val="tx1"/>
                </a:solidFill>
                <a:cs typeface="Calibri"/>
              </a:rPr>
              <a:t>Incomplete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Tasks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: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Reasons</a:t>
            </a:r>
            <a:r>
              <a:rPr lang="tr-TR" sz="2000" b="1" dirty="0">
                <a:solidFill>
                  <a:schemeClr val="tx1"/>
                </a:solidFill>
                <a:cs typeface="Calibri"/>
              </a:rPr>
              <a:t>, </a:t>
            </a:r>
            <a:r>
              <a:rPr lang="tr-TR" sz="2000" b="1" dirty="0" err="1">
                <a:solidFill>
                  <a:schemeClr val="tx1"/>
                </a:solidFill>
                <a:cs typeface="Calibri"/>
              </a:rPr>
              <a:t>Explanations</a:t>
            </a:r>
            <a:endParaRPr lang="tr-TR" sz="2000" b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Additional Improvements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Problems Encountered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Algorithms and Solution Strategies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Screeshots</a:t>
            </a:r>
          </a:p>
          <a:p>
            <a:pPr marL="383540" lvl="1"/>
            <a:r>
              <a:rPr lang="tr-TR" sz="2000" b="1" dirty="0">
                <a:solidFill>
                  <a:schemeClr val="tx1"/>
                </a:solidFill>
                <a:cs typeface="Calibri"/>
              </a:rPr>
              <a:t>Conclusion, References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EB7B257-FD3A-415F-B654-BF42BD346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706383"/>
              </p:ext>
            </p:extLst>
          </p:nvPr>
        </p:nvGraphicFramePr>
        <p:xfrm>
          <a:off x="4784625" y="88071"/>
          <a:ext cx="6475167" cy="438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03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BCF32E-F375-497C-B866-9DDE2FE3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44728" cy="1158449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SCREENSHOTS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2077060B-AF45-4D44-BDE1-0FE8D0AC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31" y="1003957"/>
            <a:ext cx="10703368" cy="916164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Main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55076-4EAC-49B8-A50F-DD093B9C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65" y="2505459"/>
            <a:ext cx="5029798" cy="2766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B9AA45-EBA4-4678-BA4F-857B7D44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177" y="592260"/>
            <a:ext cx="2536053" cy="26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1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82DB079E-CB27-4DD4-B358-5088C69E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2" y="1267907"/>
            <a:ext cx="10703368" cy="916164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Inside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8E71D-8673-4258-AC97-FED470B0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8" y="2724884"/>
            <a:ext cx="6572745" cy="2365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D1390-3FBB-4641-9A82-DCEE10464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49" y="0"/>
            <a:ext cx="5357347" cy="3573351"/>
          </a:xfrm>
          <a:prstGeom prst="rect">
            <a:avLst/>
          </a:prstGeom>
        </p:spPr>
      </p:pic>
      <p:sp>
        <p:nvSpPr>
          <p:cNvPr id="16" name="Başlık 1">
            <a:extLst>
              <a:ext uri="{FF2B5EF4-FFF2-40B4-BE49-F238E27FC236}">
                <a16:creationId xmlns:a16="http://schemas.microsoft.com/office/drawing/2014/main" id="{7F56395B-7683-4CE1-B13F-BC39EBB434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44728" cy="1158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SCREENSHOTS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3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38882-CAA2-4C2F-9D0F-4AE3A6EC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2" y="2426468"/>
            <a:ext cx="6058820" cy="2462261"/>
          </a:xfrm>
          <a:prstGeom prst="rect">
            <a:avLst/>
          </a:prstGeom>
        </p:spPr>
      </p:pic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8A808521-503C-417A-9A37-6129CAE8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04" y="1025165"/>
            <a:ext cx="4698492" cy="838393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Inside menu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5366B4-B8CD-4DA2-BB19-58E5AC889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75" y="-350224"/>
            <a:ext cx="4950699" cy="4007823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A13DE70B-F3CF-4193-8FA4-224445AB14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44728" cy="1158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SCREENSHOTS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3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>
            <a:extLst>
              <a:ext uri="{FF2B5EF4-FFF2-40B4-BE49-F238E27FC236}">
                <a16:creationId xmlns:a16="http://schemas.microsoft.com/office/drawing/2014/main" id="{41D5A40A-B6DB-4562-916C-374A3E9C9A1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44728" cy="1158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SCREENSHOTS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99D5AAE2-728F-445B-B331-8A9B903A2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04" y="1025165"/>
            <a:ext cx="4698492" cy="838393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Inside menu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26D662-537C-48C0-B4E2-0DDFE616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55" y="2575875"/>
            <a:ext cx="7018820" cy="2674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AA22DD-107C-4F65-A9F0-B6306C19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620" y="311514"/>
            <a:ext cx="2043275" cy="20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5E18AED-DD9C-40F2-ADEC-AD6BB14AF5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44728" cy="1158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SCREENSHOTS</a:t>
            </a:r>
            <a:endParaRPr lang="tr-TR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95A91CA-34C0-4268-B15B-433EBB21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04" y="1025165"/>
            <a:ext cx="4698492" cy="838393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4000" dirty="0">
                <a:solidFill>
                  <a:schemeClr val="tx1"/>
                </a:solidFill>
                <a:cs typeface="Calibri"/>
              </a:rPr>
              <a:t>Inside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DFC5C-16C1-4568-953D-701A2617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0" y="2247836"/>
            <a:ext cx="7243900" cy="3357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9953A-96D1-4A92-8F96-3136BC22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942" y="676372"/>
            <a:ext cx="3009320" cy="3442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1A050-F6DA-48E1-B822-80898DDD6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714" y="3386592"/>
            <a:ext cx="1348032" cy="8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0C411F-D55E-4AD5-8C8D-12A3A781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r>
              <a:rPr lang="tr-TR" sz="4800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CONCLUSION</a:t>
            </a:r>
            <a:endParaRPr lang="tr-TR" sz="4800" dirty="0">
              <a:solidFill>
                <a:schemeClr val="tx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536DBA-7907-4718-B8AB-9F266EA2E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89" y="1594264"/>
            <a:ext cx="8741729" cy="3669471"/>
          </a:xfrm>
        </p:spPr>
        <p:txBody>
          <a:bodyPr vert="horz" lIns="0" tIns="45720" rIns="0" bIns="45720" rtlCol="0" anchor="t">
            <a:noAutofit/>
          </a:bodyPr>
          <a:lstStyle/>
          <a:p>
            <a:pPr marL="97790" lvl="1" indent="0">
              <a:buNone/>
            </a:pPr>
            <a:r>
              <a:rPr lang="tr-TR" sz="2800" i="1" dirty="0">
                <a:solidFill>
                  <a:schemeClr val="tx1"/>
                </a:solidFill>
                <a:cs typeface="Calibri"/>
              </a:rPr>
              <a:t>We have learned: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</a:rPr>
              <a:t>Creating class structure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</a:rPr>
              <a:t>Usage of “OOP Concept”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</a:rPr>
              <a:t>Team work (working with more people)</a:t>
            </a:r>
            <a:endParaRPr lang="tr-TR" sz="2800" i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2800" i="1" dirty="0">
                <a:solidFill>
                  <a:schemeClr val="tx1"/>
                </a:solidFill>
                <a:cs typeface="Calibri"/>
              </a:rPr>
              <a:t>The project has been successfully accomplished on time exacly</a:t>
            </a:r>
          </a:p>
          <a:p>
            <a:pPr marL="383540" lvl="1"/>
            <a:endParaRPr lang="tr-TR" sz="28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4" descr="ışık, işaret içeren bir resim&#10;&#10;Çok yüksek güvenilirlikle oluşturulmuş açıklama">
            <a:extLst>
              <a:ext uri="{FF2B5EF4-FFF2-40B4-BE49-F238E27FC236}">
                <a16:creationId xmlns:a16="http://schemas.microsoft.com/office/drawing/2014/main" id="{0CD0B716-FFE8-4E4B-867C-40F8618F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307" y="4663544"/>
            <a:ext cx="1720242" cy="1720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A6F85-3D38-4F23-8227-8A506102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57" y="1"/>
            <a:ext cx="3082243" cy="2465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7465D-D4BA-4BB0-9EBD-A253DB4EA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112" y="87199"/>
            <a:ext cx="2378598" cy="23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2466F5-F05C-4807-BDE1-3F3939F4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01668" cy="1279012"/>
          </a:xfrm>
        </p:spPr>
        <p:txBody>
          <a:bodyPr/>
          <a:lstStyle/>
          <a:p>
            <a:r>
              <a:rPr lang="tr-TR" b="1" i="1" dirty="0">
                <a:cs typeface="Calibri Light"/>
              </a:rPr>
              <a:t> REFERENCES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5C4B82-9CC8-4223-A381-7B6265487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72" y="1397096"/>
            <a:ext cx="10279160" cy="2302585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/>
            <a:r>
              <a:rPr lang="tr-TR" sz="2800" dirty="0">
                <a:hlinkClick r:id="rId3"/>
              </a:rPr>
              <a:t>https://stackoverflow.com/questions/11644858/bubblesort-implementation</a:t>
            </a:r>
            <a:r>
              <a:rPr lang="tr-TR" sz="2800" dirty="0"/>
              <a:t> [Bubble sort]</a:t>
            </a:r>
          </a:p>
          <a:p>
            <a:pPr marL="383540" lvl="1"/>
            <a:r>
              <a:rPr lang="tr-TR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</a:t>
            </a:r>
            <a:r>
              <a:rPr lang="tr-TR" sz="2800" dirty="0">
                <a:solidFill>
                  <a:schemeClr val="tx1"/>
                </a:solidFill>
              </a:rPr>
              <a:t> [Poster]</a:t>
            </a:r>
            <a:endParaRPr lang="tr-TR" sz="28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4" descr="işaret, çizim, yiyecek içeren bir resim&#10;&#10;Çok yüksek güvenilirlikle oluşturulmuş açıklama">
            <a:extLst>
              <a:ext uri="{FF2B5EF4-FFF2-40B4-BE49-F238E27FC236}">
                <a16:creationId xmlns:a16="http://schemas.microsoft.com/office/drawing/2014/main" id="{54772EAC-E7A4-43B3-9A72-A05F902DC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2" y="4145938"/>
            <a:ext cx="2627437" cy="2227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BEE4B-6D18-47AC-9B05-645C2F0CAD6C}"/>
              </a:ext>
            </a:extLst>
          </p:cNvPr>
          <p:cNvSpPr/>
          <p:nvPr/>
        </p:nvSpPr>
        <p:spPr>
          <a:xfrm>
            <a:off x="4125847" y="5118505"/>
            <a:ext cx="29033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Poster…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7119F8-A570-4EE9-A335-1414BE0274AF}"/>
              </a:ext>
            </a:extLst>
          </p:cNvPr>
          <p:cNvSpPr/>
          <p:nvPr/>
        </p:nvSpPr>
        <p:spPr>
          <a:xfrm>
            <a:off x="7029207" y="5262442"/>
            <a:ext cx="1366887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641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9FE0-374A-40E7-AB34-AFC18349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97" y="0"/>
            <a:ext cx="8534400" cy="1507067"/>
          </a:xfrm>
        </p:spPr>
        <p:txBody>
          <a:bodyPr/>
          <a:lstStyle/>
          <a:p>
            <a:r>
              <a:rPr lang="tr-TR" b="1" i="1" dirty="0"/>
              <a:t>Poster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E7F8-2C22-428A-BB0E-5B0EF39B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263321"/>
            <a:ext cx="4475480" cy="63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83D1-AF40-449D-BDB0-9DC36912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524" y="457682"/>
            <a:ext cx="10504601" cy="1342838"/>
          </a:xfrm>
        </p:spPr>
        <p:txBody>
          <a:bodyPr>
            <a:noAutofit/>
          </a:bodyPr>
          <a:lstStyle/>
          <a:p>
            <a:pPr algn="ctr"/>
            <a:r>
              <a:rPr lang="tr-TR" sz="8000" dirty="0"/>
              <a:t>Any questıons</a:t>
            </a:r>
            <a:r>
              <a:rPr lang="tr-TR" sz="8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35656-CE1C-4315-94A0-8DF7904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44" y="1715678"/>
            <a:ext cx="4182359" cy="52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2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34FA75-741C-414A-AC27-2C5E030F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87" y="-35129"/>
            <a:ext cx="8534400" cy="1507067"/>
          </a:xfrm>
        </p:spPr>
        <p:txBody>
          <a:bodyPr>
            <a:normAutofit/>
          </a:bodyPr>
          <a:lstStyle/>
          <a:p>
            <a:r>
              <a:rPr lang="tr-TR" sz="4800" b="1" i="1" dirty="0">
                <a:solidFill>
                  <a:schemeClr val="tx1"/>
                </a:solidFill>
                <a:cs typeface="Calibri Light"/>
              </a:rPr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402AA0-7E3F-4C55-92CF-B86D02D8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587" y="1871704"/>
            <a:ext cx="8955898" cy="4273596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pPr marL="383540" lvl="1"/>
            <a:r>
              <a:rPr lang="tr-TR" sz="3200" i="1" dirty="0">
                <a:solidFill>
                  <a:schemeClr val="tx1"/>
                </a:solidFill>
                <a:cs typeface="Calibri"/>
              </a:rPr>
              <a:t>DEUCENG Olympics contains;</a:t>
            </a:r>
          </a:p>
          <a:p>
            <a:pPr marL="97790" lvl="1" indent="0">
              <a:buNone/>
            </a:pPr>
            <a:r>
              <a:rPr lang="tr-TR" sz="3200" i="1" dirty="0">
                <a:solidFill>
                  <a:schemeClr val="tx1"/>
                </a:solidFill>
                <a:cs typeface="Calibri"/>
              </a:rPr>
              <a:t> 20 countries, 20 sports, 200 athletes </a:t>
            </a:r>
          </a:p>
          <a:p>
            <a:pPr marL="97790" lvl="1" indent="0">
              <a:buNone/>
            </a:pPr>
            <a:r>
              <a:rPr lang="tr-TR" sz="3200" i="1" dirty="0">
                <a:solidFill>
                  <a:schemeClr val="tx1"/>
                </a:solidFill>
                <a:cs typeface="Calibri"/>
              </a:rPr>
              <a:t>that all have skill level</a:t>
            </a:r>
          </a:p>
          <a:p>
            <a:pPr marL="97790" lvl="1" indent="0">
              <a:buNone/>
            </a:pPr>
            <a:endParaRPr lang="tr-TR" sz="3200" i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3200" i="1" dirty="0">
                <a:solidFill>
                  <a:schemeClr val="tx1"/>
                </a:solidFill>
                <a:cs typeface="Calibri"/>
              </a:rPr>
              <a:t>Olympics starts at 24th July 2020</a:t>
            </a:r>
          </a:p>
          <a:p>
            <a:pPr marL="97790" lvl="1" indent="0">
              <a:buNone/>
            </a:pPr>
            <a:endParaRPr lang="tr-TR" sz="3200" i="1" dirty="0">
              <a:solidFill>
                <a:schemeClr val="tx1"/>
              </a:solidFill>
              <a:cs typeface="Calibri"/>
            </a:endParaRPr>
          </a:p>
          <a:p>
            <a:pPr marL="383540" lvl="1"/>
            <a:r>
              <a:rPr lang="tr-TR" sz="3200" i="1" dirty="0">
                <a:solidFill>
                  <a:schemeClr val="tx1"/>
                </a:solidFill>
                <a:cs typeface="Calibri"/>
              </a:rPr>
              <a:t>3</a:t>
            </a:r>
            <a:r>
              <a:rPr lang="en-US" sz="3200" i="1" dirty="0">
                <a:solidFill>
                  <a:schemeClr val="tx1"/>
                </a:solidFill>
                <a:cs typeface="Calibri"/>
              </a:rPr>
              <a:t> matches can be played in a day: </a:t>
            </a:r>
            <a:endParaRPr lang="tr-TR" sz="3200" i="1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r>
              <a:rPr lang="en-US" sz="3200" i="1" dirty="0">
                <a:solidFill>
                  <a:schemeClr val="tx1"/>
                </a:solidFill>
                <a:cs typeface="Calibri"/>
              </a:rPr>
              <a:t>at 11:00, 13:00 and 15:00.</a:t>
            </a:r>
            <a:endParaRPr lang="tr-TR" sz="3200" i="1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endParaRPr lang="tr-TR" sz="3200" i="1" dirty="0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36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DE1A-FA39-4880-8D22-A451CF95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0" y="438132"/>
            <a:ext cx="4263118" cy="2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5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FE3C64-E453-41F6-88A2-8552A47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-45096"/>
            <a:ext cx="8534400" cy="1507067"/>
          </a:xfrm>
        </p:spPr>
        <p:txBody>
          <a:bodyPr>
            <a:normAutofit/>
          </a:bodyPr>
          <a:lstStyle/>
          <a:p>
            <a:r>
              <a:rPr lang="tr-TR" sz="6000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PROGRESS SUMMARY</a:t>
            </a:r>
            <a:endParaRPr lang="tr-TR" sz="6000" dirty="0">
              <a:solidFill>
                <a:schemeClr val="tx1">
                  <a:lumMod val="95000"/>
                  <a:lumOff val="5000"/>
                </a:schemeClr>
              </a:solidFill>
              <a:cs typeface="Calibri Ligh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ECB6B9-68EF-4B3F-ABCF-A87FDF6F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05174"/>
            <a:ext cx="8534400" cy="3615267"/>
          </a:xfrm>
        </p:spPr>
        <p:txBody>
          <a:bodyPr vert="horz" lIns="0" tIns="45720" rIns="0" bIns="45720" rtlCol="0" anchor="t">
            <a:noAutofit/>
          </a:bodyPr>
          <a:lstStyle/>
          <a:p>
            <a:pPr marL="97790" lvl="1" indent="0">
              <a:buNone/>
            </a:pPr>
            <a:r>
              <a:rPr lang="tr-TR" sz="3600" b="1" i="1" dirty="0">
                <a:solidFill>
                  <a:schemeClr val="tx1"/>
                </a:solidFill>
                <a:ea typeface="+mn-lt"/>
                <a:cs typeface="+mn-lt"/>
              </a:rPr>
              <a:t>REQUIREMENTS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cs typeface="Calibri"/>
              </a:rPr>
              <a:t>Java knowledge</a:t>
            </a:r>
            <a:endParaRPr lang="tr-TR" sz="3600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ea typeface="+mn-lt"/>
                <a:cs typeface="+mn-lt"/>
              </a:rPr>
              <a:t>InteliJ IDE, Eclipse IDE</a:t>
            </a: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ea typeface="+mn-lt"/>
                <a:cs typeface="+mn-lt"/>
              </a:rPr>
              <a:t>Teamwork</a:t>
            </a: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ea typeface="+mn-lt"/>
                <a:cs typeface="+mn-lt"/>
              </a:rPr>
              <a:t>GitHub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 err="1">
                <a:solidFill>
                  <a:schemeClr val="tx1"/>
                </a:solidFill>
                <a:cs typeface="Calibri"/>
              </a:rPr>
              <a:t>Trello</a:t>
            </a:r>
            <a:endParaRPr lang="tr-TR" sz="3600" i="1" dirty="0">
              <a:solidFill>
                <a:schemeClr val="tx1"/>
              </a:solidFill>
              <a:cs typeface="Calibri"/>
            </a:endParaRPr>
          </a:p>
          <a:p>
            <a:pPr marL="566420" lvl="2"/>
            <a:r>
              <a:rPr lang="tr-TR" sz="3600" i="1" dirty="0" err="1">
                <a:solidFill>
                  <a:schemeClr val="tx1"/>
                </a:solidFill>
                <a:cs typeface="Calibri"/>
              </a:rPr>
              <a:t>Canva</a:t>
            </a:r>
          </a:p>
          <a:p>
            <a:pPr marL="383540" lvl="1"/>
            <a:endParaRPr lang="tr-TR" sz="36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0" name="Resim 10" descr="çizim içeren bir resim&#10;&#10;Çok yüksek güvenilirlikle oluşturulmuş açıklama">
            <a:extLst>
              <a:ext uri="{FF2B5EF4-FFF2-40B4-BE49-F238E27FC236}">
                <a16:creationId xmlns:a16="http://schemas.microsoft.com/office/drawing/2014/main" id="{02E82566-2B11-4B34-81FC-438EFF42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36" y="5269056"/>
            <a:ext cx="1352094" cy="1352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EE5EC-7BD8-40B4-89FC-7A9A354F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53" y="3591612"/>
            <a:ext cx="1419460" cy="128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5B828-9EDA-4A23-968B-AB74DD42D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053" y="2666057"/>
            <a:ext cx="2273043" cy="534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7CB55-5115-4F77-96A7-8D8ADBB36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237" y="2210811"/>
            <a:ext cx="1229175" cy="12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36928E-8B62-467A-9F10-83341B08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55"/>
            <a:ext cx="8534400" cy="1507067"/>
          </a:xfrm>
        </p:spPr>
        <p:txBody>
          <a:bodyPr>
            <a:normAutofit/>
          </a:bodyPr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PROGRESS SUMMARY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66D1E4-DF7D-468A-8DBB-A6E109A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949" y="2033733"/>
            <a:ext cx="2919667" cy="3615267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Sadullah Cihan 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Designing menu 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File operations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Match Algorithm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Statistics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Reports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PowerPoint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Testing</a:t>
            </a:r>
          </a:p>
          <a:p>
            <a:endParaRPr lang="tr-TR" b="1" i="1" dirty="0">
              <a:solidFill>
                <a:schemeClr val="tx1"/>
              </a:solidFill>
              <a:cs typeface="Calibri"/>
            </a:endParaRPr>
          </a:p>
          <a:p>
            <a:endParaRPr lang="tr-TR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 err="1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75C3901D-8108-4161-95CC-19603D242A62}"/>
              </a:ext>
            </a:extLst>
          </p:cNvPr>
          <p:cNvSpPr txBox="1">
            <a:spLocks/>
          </p:cNvSpPr>
          <p:nvPr/>
        </p:nvSpPr>
        <p:spPr>
          <a:xfrm>
            <a:off x="139638" y="1541223"/>
            <a:ext cx="4293142" cy="36152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	Çağrı İrdemez: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File operations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Fixture Algorithm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Filter Algorithm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Match Algorithm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Performing Tournaments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Testing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Debugging</a:t>
            </a: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4A650963-F4A7-4137-930B-DAA16F3D60E4}"/>
              </a:ext>
            </a:extLst>
          </p:cNvPr>
          <p:cNvSpPr txBox="1">
            <a:spLocks/>
          </p:cNvSpPr>
          <p:nvPr/>
        </p:nvSpPr>
        <p:spPr>
          <a:xfrm>
            <a:off x="9604604" y="1578822"/>
            <a:ext cx="4293142" cy="448517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	Mert Yağmur: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File operations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Sorting Algorithm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Statistics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Testing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Reports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Code cleaning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Debugging</a:t>
            </a: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40C16-B973-40BA-B55B-EBEB9B00D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64" y="255328"/>
            <a:ext cx="1838494" cy="1624423"/>
          </a:xfrm>
          <a:prstGeom prst="rect">
            <a:avLst/>
          </a:prstGeo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4352D229-0BC8-4A40-A0E4-9945C9E9D588}"/>
              </a:ext>
            </a:extLst>
          </p:cNvPr>
          <p:cNvSpPr txBox="1">
            <a:spLocks/>
          </p:cNvSpPr>
          <p:nvPr/>
        </p:nvSpPr>
        <p:spPr>
          <a:xfrm>
            <a:off x="605888" y="1277892"/>
            <a:ext cx="2382410" cy="6018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tr-TR" sz="28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Task </a:t>
            </a:r>
            <a:r>
              <a:rPr lang="tr-TR" sz="2800" b="1" i="1" dirty="0">
                <a:solidFill>
                  <a:schemeClr val="tx1"/>
                </a:solidFill>
                <a:cs typeface="Calibri"/>
              </a:rPr>
              <a:t>Sharing</a:t>
            </a:r>
          </a:p>
          <a:p>
            <a:pPr marL="383540" lvl="1"/>
            <a:endParaRPr lang="tr-TR" sz="2800" i="1" dirty="0">
              <a:cs typeface="Calibri"/>
            </a:endParaRPr>
          </a:p>
          <a:p>
            <a:pPr marL="383540" lvl="1"/>
            <a:endParaRPr lang="tr-TR" sz="2800" i="1" dirty="0">
              <a:cs typeface="Calibri"/>
            </a:endParaRPr>
          </a:p>
          <a:p>
            <a:pPr marL="383540" lvl="1"/>
            <a:endParaRPr lang="tr-TR" sz="2800" b="1" i="1" dirty="0">
              <a:cs typeface="Calibri"/>
            </a:endParaRP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8BF335FF-F192-460B-990D-F2D0254E8F2E}"/>
              </a:ext>
            </a:extLst>
          </p:cNvPr>
          <p:cNvSpPr txBox="1">
            <a:spLocks/>
          </p:cNvSpPr>
          <p:nvPr/>
        </p:nvSpPr>
        <p:spPr>
          <a:xfrm>
            <a:off x="6252631" y="1543728"/>
            <a:ext cx="4293142" cy="448517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tr-TR" sz="2400" b="1" i="1" dirty="0">
                <a:solidFill>
                  <a:schemeClr val="tx1"/>
                </a:solidFill>
                <a:cs typeface="Calibri"/>
              </a:rPr>
              <a:t>	Oğuz Alptekin: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Creating variables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File operations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Designing Athlete Class 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Performing Tournaments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Testing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Debugging</a:t>
            </a:r>
          </a:p>
          <a:p>
            <a:r>
              <a:rPr lang="tr-TR" b="1" i="1" dirty="0">
                <a:solidFill>
                  <a:schemeClr val="tx1"/>
                </a:solidFill>
                <a:cs typeface="Calibri"/>
              </a:rPr>
              <a:t>Poster</a:t>
            </a: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endParaRPr lang="tr-TR" sz="2400" b="1" i="1" dirty="0">
              <a:solidFill>
                <a:schemeClr val="tx1"/>
              </a:solidFill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i="1" dirty="0">
              <a:cs typeface="Calibri"/>
            </a:endParaRPr>
          </a:p>
          <a:p>
            <a:pPr marL="383540" lvl="1"/>
            <a:endParaRPr lang="tr-TR" sz="2400" b="1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1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3F8778-2300-40B3-AD5B-F1DEDC37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79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PROGRESS SUMMARY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B26650-6F2A-4542-932A-45423EDF8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37" y="1137785"/>
            <a:ext cx="8534400" cy="5376137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tr-TR" sz="2800" b="1" i="1" dirty="0">
                <a:solidFill>
                  <a:schemeClr val="tx1"/>
                </a:solidFill>
                <a:ea typeface="+mn-lt"/>
                <a:cs typeface="+mn-lt"/>
              </a:rPr>
              <a:t>Scheduling</a:t>
            </a:r>
          </a:p>
          <a:p>
            <a:pPr marL="9779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First 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Week</a:t>
            </a:r>
            <a:r>
              <a:rPr lang="tr-TR" sz="2800" b="1" i="1" dirty="0">
                <a:solidFill>
                  <a:schemeClr val="tx1"/>
                </a:solidFill>
                <a:cs typeface="Calibri"/>
              </a:rPr>
              <a:t> 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Meeting 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project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tr-TR" sz="2000" i="1" dirty="0" err="1">
                <a:solidFill>
                  <a:schemeClr val="tx1"/>
                </a:solidFill>
                <a:ea typeface="+mn-lt"/>
                <a:cs typeface="+mn-lt"/>
              </a:rPr>
              <a:t>partners</a:t>
            </a: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tr-TR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Analyzing the project and discussing solution alternatives.</a:t>
            </a:r>
            <a:endParaRPr lang="tr-TR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Starting to code with creating necessary variables/structures.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Trying to  get used to Java, Eclipse, and OOP</a:t>
            </a:r>
          </a:p>
          <a:p>
            <a:pPr marL="280670" lvl="2" indent="0">
              <a:buNone/>
            </a:pPr>
            <a:endParaRPr lang="tr-TR" sz="2000" i="1" dirty="0">
              <a:solidFill>
                <a:schemeClr val="tx1"/>
              </a:solidFill>
              <a:cs typeface="Calibri"/>
            </a:endParaRPr>
          </a:p>
          <a:p>
            <a:pPr marL="9779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Second Week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Designing classes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Implemented necessary data structures</a:t>
            </a:r>
          </a:p>
          <a:p>
            <a:pPr marL="383540" lvl="2" indent="0">
              <a:buNone/>
            </a:pPr>
            <a:endParaRPr lang="tr-TR" sz="2000" b="1" i="1" dirty="0">
              <a:solidFill>
                <a:schemeClr val="tx1"/>
              </a:solidFill>
              <a:cs typeface="Calibri"/>
            </a:endParaRPr>
          </a:p>
          <a:p>
            <a:pPr marL="383540" lvl="2" indent="0">
              <a:buNone/>
            </a:pPr>
            <a:r>
              <a:rPr lang="tr-TR" sz="2000" b="1" i="1" dirty="0">
                <a:solidFill>
                  <a:schemeClr val="tx1"/>
                </a:solidFill>
                <a:cs typeface="Calibri"/>
              </a:rPr>
              <a:t>  </a:t>
            </a:r>
          </a:p>
          <a:p>
            <a:endParaRPr lang="tr-TR" b="1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C5B73018-3070-43E4-B592-A036A3F1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612692"/>
            <a:ext cx="2573570" cy="25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30AA5-89DF-4378-B2DA-7B058AB7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PROGRESS SUMMARY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B9E623-1856-42ED-B356-0613EE68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48" y="1373221"/>
            <a:ext cx="7992861" cy="538426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tr-TR" b="1" i="1" dirty="0">
                <a:solidFill>
                  <a:schemeClr val="tx1"/>
                </a:solidFill>
                <a:cs typeface="Calibri"/>
              </a:rPr>
              <a:t>  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Scheduling</a:t>
            </a:r>
            <a:endParaRPr lang="tr-TR" sz="2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lvl="1"/>
            <a:r>
              <a:rPr lang="tr-TR" sz="2800" b="1" i="1" dirty="0">
                <a:solidFill>
                  <a:schemeClr val="tx1"/>
                </a:solidFill>
                <a:cs typeface="Calibri"/>
              </a:rPr>
              <a:t>Third Week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Implemented fixture generation, and </a:t>
            </a:r>
          </a:p>
          <a:p>
            <a:pPr marL="280670" lvl="2" indent="0">
              <a:buNone/>
            </a:pPr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performing tournaments algorithm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Debugging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ea typeface="+mn-lt"/>
                <a:cs typeface="+mn-lt"/>
              </a:rPr>
              <a:t>Testing</a:t>
            </a:r>
          </a:p>
          <a:p>
            <a:pPr marL="280670" lvl="2" indent="0">
              <a:buNone/>
            </a:pPr>
            <a:endParaRPr lang="tr-TR" sz="2000" i="1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lvl="1"/>
            <a:r>
              <a:rPr lang="tr-TR" sz="2800" b="1" i="1" dirty="0">
                <a:solidFill>
                  <a:schemeClr val="tx1"/>
                </a:solidFill>
                <a:cs typeface="Calibri"/>
              </a:rPr>
              <a:t>Fourth Week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Implemented statistics</a:t>
            </a:r>
          </a:p>
          <a:p>
            <a:pPr marL="566420" lvl="2"/>
            <a:r>
              <a:rPr lang="tr-TR" sz="2000" i="1" dirty="0">
                <a:solidFill>
                  <a:schemeClr val="tx1"/>
                </a:solidFill>
                <a:cs typeface="Calibri"/>
              </a:rPr>
              <a:t>Accomplished </a:t>
            </a:r>
            <a:r>
              <a:rPr lang="en-US" sz="2000" i="1" dirty="0">
                <a:solidFill>
                  <a:schemeClr val="tx1"/>
                </a:solidFill>
                <a:cs typeface="Calibri"/>
              </a:rPr>
              <a:t>remaining parts of the project</a:t>
            </a:r>
            <a:endParaRPr lang="tr-TR" sz="2800" b="1" i="1" dirty="0">
              <a:solidFill>
                <a:schemeClr val="tx1"/>
              </a:solidFill>
              <a:cs typeface="Calibri"/>
            </a:endParaRPr>
          </a:p>
          <a:p>
            <a:pPr marL="566420" lvl="2"/>
            <a:endParaRPr lang="tr-TR" sz="2000" i="1" dirty="0">
              <a:solidFill>
                <a:schemeClr val="tx1"/>
              </a:solidFill>
              <a:cs typeface="Calibri"/>
            </a:endParaRPr>
          </a:p>
          <a:p>
            <a:pPr marL="566420" lvl="2"/>
            <a:endParaRPr lang="tr-TR" sz="2000" i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38EA0-9F9A-4B82-91A8-19E96F17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09" y="985928"/>
            <a:ext cx="2988296" cy="29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8CB5DA-3152-44BB-99CF-043916A1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49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PROGRESS SUMMARY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91EA4-7C57-4373-A2F2-F598F867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57" y="1569541"/>
            <a:ext cx="9766928" cy="479355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tr-TR" sz="2800" b="1" i="1" dirty="0">
                <a:solidFill>
                  <a:schemeClr val="tx1"/>
                </a:solidFill>
                <a:cs typeface="Calibri"/>
              </a:rPr>
              <a:t> 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Completed</a:t>
            </a:r>
            <a:r>
              <a:rPr lang="tr-TR" sz="2800" b="1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tr-TR" sz="2800" b="1" i="1" dirty="0" err="1">
                <a:solidFill>
                  <a:schemeClr val="tx1"/>
                </a:solidFill>
                <a:cs typeface="Calibri"/>
              </a:rPr>
              <a:t>Tasks</a:t>
            </a:r>
          </a:p>
          <a:p>
            <a:pPr marL="566420" lvl="2"/>
            <a:r>
              <a:rPr lang="tr-TR" sz="3200" i="1" dirty="0">
                <a:solidFill>
                  <a:schemeClr val="tx1"/>
                </a:solidFill>
                <a:ea typeface="+mn-lt"/>
                <a:cs typeface="+mn-lt"/>
              </a:rPr>
              <a:t>Implemented reading input file. </a:t>
            </a:r>
          </a:p>
          <a:p>
            <a:pPr marL="566420" lvl="2"/>
            <a:r>
              <a:rPr lang="tr-TR" sz="3200" i="1" dirty="0">
                <a:solidFill>
                  <a:schemeClr val="tx1"/>
                </a:solidFill>
                <a:ea typeface="+mn-lt"/>
                <a:cs typeface="+mn-lt"/>
              </a:rPr>
              <a:t>Generated fixture</a:t>
            </a:r>
          </a:p>
          <a:p>
            <a:pPr marL="566420" lvl="2"/>
            <a:r>
              <a:rPr lang="tr-TR" sz="3200" i="1" dirty="0">
                <a:solidFill>
                  <a:schemeClr val="tx1"/>
                </a:solidFill>
                <a:ea typeface="+mn-lt"/>
                <a:cs typeface="+mn-lt"/>
              </a:rPr>
              <a:t>Performing tournaments</a:t>
            </a:r>
          </a:p>
          <a:p>
            <a:pPr marL="566420" lvl="2"/>
            <a:r>
              <a:rPr lang="tr-TR" sz="3200" i="1" dirty="0">
                <a:solidFill>
                  <a:schemeClr val="tx1"/>
                </a:solidFill>
                <a:ea typeface="+mn-lt"/>
                <a:cs typeface="+mn-lt"/>
              </a:rPr>
              <a:t>Implemented all statistics</a:t>
            </a:r>
          </a:p>
          <a:p>
            <a:pPr marL="280670" lvl="2" indent="0">
              <a:buNone/>
            </a:pPr>
            <a:endParaRPr lang="tr-TR" sz="2400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2BE96-659A-4B89-8F00-2F9A7BD43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87" y="5154106"/>
            <a:ext cx="1527142" cy="1527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B7967-1B53-4A75-B4A7-7BE8AA92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987" y="322115"/>
            <a:ext cx="3799180" cy="3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8A2889-49E8-420E-B3A5-74DAD537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tr-TR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 Light"/>
              </a:rPr>
              <a:t> PROGRESS SUMMARY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221E56-5779-407F-BB82-348EA362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75" y="1436541"/>
            <a:ext cx="8534400" cy="3615267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tr-TR" sz="3600" b="1" i="1" dirty="0">
                <a:solidFill>
                  <a:schemeClr val="tx1"/>
                </a:solidFill>
                <a:ea typeface="+mn-lt"/>
                <a:cs typeface="+mn-lt"/>
              </a:rPr>
              <a:t> Incomplete Tasks</a:t>
            </a:r>
            <a:endParaRPr lang="tr-TR" sz="36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cs typeface="Calibri"/>
              </a:rPr>
              <a:t>There is no incomplete task.</a:t>
            </a:r>
          </a:p>
          <a:p>
            <a:pPr marL="566420" lvl="2"/>
            <a:r>
              <a:rPr lang="tr-TR" sz="3600" i="1" dirty="0">
                <a:solidFill>
                  <a:schemeClr val="tx1"/>
                </a:solidFill>
                <a:cs typeface="Calibri"/>
              </a:rPr>
              <a:t>We have finished the project completely.</a:t>
            </a:r>
          </a:p>
          <a:p>
            <a:pPr marL="383540" lvl="1"/>
            <a:endParaRPr lang="tr-TR" sz="3600" dirty="0">
              <a:cs typeface="Calibri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3475F32-DBB5-4F0F-B11D-0974C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09" y="1167608"/>
            <a:ext cx="3281066" cy="32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823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909</Words>
  <Application>Microsoft Office PowerPoint</Application>
  <PresentationFormat>Widescreen</PresentationFormat>
  <Paragraphs>248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 3</vt:lpstr>
      <vt:lpstr>Slice</vt:lpstr>
      <vt:lpstr>PROJECT – I DEUCENG OlympIcs 2020</vt:lpstr>
      <vt:lpstr>OUTLINE</vt:lpstr>
      <vt:lpstr>INTRODUCTION</vt:lpstr>
      <vt:lpstr>PROGRESS SUMMARY</vt:lpstr>
      <vt:lpstr> PROGRESS SUMMARY</vt:lpstr>
      <vt:lpstr> PROGRESS SUMMARY</vt:lpstr>
      <vt:lpstr> PROGRESS SUMMARY</vt:lpstr>
      <vt:lpstr> PROGRESS SUMMARY</vt:lpstr>
      <vt:lpstr> PROGRESS SUMMARY</vt:lpstr>
      <vt:lpstr>PROGRESS SUMMARY</vt:lpstr>
      <vt:lpstr> PROBLEMS ENCOUNTERED</vt:lpstr>
      <vt:lpstr> ALGORITHM AND SOLUTION STRATEGIES</vt:lpstr>
      <vt:lpstr>AlgorIthm And Solutıon Strategıes</vt:lpstr>
      <vt:lpstr>AlgorIthm And Solutıon Strategıes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SCREENSHOTS</vt:lpstr>
      <vt:lpstr>PowerPoint Presentation</vt:lpstr>
      <vt:lpstr>PowerPoint Presentation</vt:lpstr>
      <vt:lpstr>PowerPoint Presentation</vt:lpstr>
      <vt:lpstr>PowerPoint Presentation</vt:lpstr>
      <vt:lpstr> CONCLUSION</vt:lpstr>
      <vt:lpstr> REFERENCES</vt:lpstr>
      <vt:lpstr>Poster</vt:lpstr>
      <vt:lpstr>Any questıons?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I DEUCENG OlympIcs 2020</dc:title>
  <dc:creator>Dırahşan Çağrı İrdemez</dc:creator>
  <cp:lastModifiedBy>sadullah cihan</cp:lastModifiedBy>
  <cp:revision>52</cp:revision>
  <dcterms:created xsi:type="dcterms:W3CDTF">2020-03-04T18:25:41Z</dcterms:created>
  <dcterms:modified xsi:type="dcterms:W3CDTF">2020-03-05T20:26:27Z</dcterms:modified>
</cp:coreProperties>
</file>